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44"/>
  </p:notesMasterIdLst>
  <p:sldIdLst>
    <p:sldId id="256" r:id="rId2"/>
    <p:sldId id="270" r:id="rId3"/>
    <p:sldId id="332" r:id="rId4"/>
    <p:sldId id="331" r:id="rId5"/>
    <p:sldId id="325" r:id="rId6"/>
    <p:sldId id="323" r:id="rId7"/>
    <p:sldId id="327" r:id="rId8"/>
    <p:sldId id="328" r:id="rId9"/>
    <p:sldId id="329" r:id="rId10"/>
    <p:sldId id="333" r:id="rId11"/>
    <p:sldId id="304" r:id="rId12"/>
    <p:sldId id="305" r:id="rId13"/>
    <p:sldId id="314" r:id="rId14"/>
    <p:sldId id="286" r:id="rId15"/>
    <p:sldId id="281" r:id="rId16"/>
    <p:sldId id="260" r:id="rId17"/>
    <p:sldId id="261" r:id="rId18"/>
    <p:sldId id="264" r:id="rId19"/>
    <p:sldId id="263" r:id="rId20"/>
    <p:sldId id="265" r:id="rId21"/>
    <p:sldId id="288" r:id="rId22"/>
    <p:sldId id="291" r:id="rId23"/>
    <p:sldId id="292" r:id="rId24"/>
    <p:sldId id="266" r:id="rId25"/>
    <p:sldId id="293" r:id="rId26"/>
    <p:sldId id="294" r:id="rId27"/>
    <p:sldId id="296" r:id="rId28"/>
    <p:sldId id="298" r:id="rId29"/>
    <p:sldId id="299" r:id="rId30"/>
    <p:sldId id="317" r:id="rId31"/>
    <p:sldId id="318" r:id="rId32"/>
    <p:sldId id="319" r:id="rId33"/>
    <p:sldId id="320" r:id="rId34"/>
    <p:sldId id="321" r:id="rId35"/>
    <p:sldId id="322" r:id="rId36"/>
    <p:sldId id="306" r:id="rId37"/>
    <p:sldId id="302" r:id="rId38"/>
    <p:sldId id="334" r:id="rId39"/>
    <p:sldId id="335" r:id="rId40"/>
    <p:sldId id="336" r:id="rId41"/>
    <p:sldId id="337" r:id="rId42"/>
    <p:sldId id="338" r:id="rId43"/>
  </p:sldIdLst>
  <p:sldSz cx="9144000" cy="6858000" type="screen4x3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E71717-A15C-43FF-AE24-52A023F4AE5C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4F4D953-E5FD-47DD-8915-D991FD8E40AF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Восприятие</a:t>
          </a:r>
          <a:endParaRPr lang="ru-RU" dirty="0"/>
        </a:p>
      </dgm:t>
    </dgm:pt>
    <dgm:pt modelId="{ECC9BBD6-3ACE-4311-8185-2227159DF81F}" type="parTrans" cxnId="{436AC59E-0693-4C6A-B205-EA13CD232997}">
      <dgm:prSet/>
      <dgm:spPr/>
      <dgm:t>
        <a:bodyPr/>
        <a:lstStyle/>
        <a:p>
          <a:endParaRPr lang="ru-RU"/>
        </a:p>
      </dgm:t>
    </dgm:pt>
    <dgm:pt modelId="{6A8D85BA-1F74-4502-B3BE-C4CCC4C59795}" type="sibTrans" cxnId="{436AC59E-0693-4C6A-B205-EA13CD232997}">
      <dgm:prSet/>
      <dgm:spPr/>
      <dgm:t>
        <a:bodyPr/>
        <a:lstStyle/>
        <a:p>
          <a:endParaRPr lang="ru-RU"/>
        </a:p>
      </dgm:t>
    </dgm:pt>
    <dgm:pt modelId="{30892A36-1B96-4304-A5DF-0CB2436C5AA5}">
      <dgm:prSet phldrT="[Текст]" custT="1"/>
      <dgm:spPr/>
      <dgm:t>
        <a:bodyPr/>
        <a:lstStyle/>
        <a:p>
          <a:r>
            <a:rPr lang="ru-RU" sz="900" b="1" dirty="0" smtClean="0">
              <a:latin typeface="Times New Roman" pitchFamily="18" charset="0"/>
              <a:cs typeface="Times New Roman" pitchFamily="18" charset="0"/>
            </a:rPr>
            <a:t>Деятельность преподавателя: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1.Разъяснение целей и задач обучения, создание положительной мотивации;</a:t>
          </a:r>
        </a:p>
        <a:p>
          <a:r>
            <a:rPr lang="ru-RU" sz="900" dirty="0" smtClean="0">
              <a:latin typeface="Times New Roman" pitchFamily="18" charset="0"/>
              <a:cs typeface="Times New Roman" pitchFamily="18" charset="0"/>
            </a:rPr>
            <a:t>2.Ознакомление обучающихся с новыми знаниями</a:t>
          </a:r>
          <a:endParaRPr lang="ru-RU" sz="900" dirty="0"/>
        </a:p>
      </dgm:t>
    </dgm:pt>
    <dgm:pt modelId="{FC5A58EE-88BB-47F3-A60E-B891F88501EE}" type="parTrans" cxnId="{F922A349-3444-473D-9ED9-F8CDC44F38E6}">
      <dgm:prSet/>
      <dgm:spPr/>
      <dgm:t>
        <a:bodyPr/>
        <a:lstStyle/>
        <a:p>
          <a:endParaRPr lang="ru-RU"/>
        </a:p>
      </dgm:t>
    </dgm:pt>
    <dgm:pt modelId="{F79CA95C-DDED-4625-AA17-5DAFFA28A805}" type="sibTrans" cxnId="{F922A349-3444-473D-9ED9-F8CDC44F38E6}">
      <dgm:prSet/>
      <dgm:spPr/>
      <dgm:t>
        <a:bodyPr/>
        <a:lstStyle/>
        <a:p>
          <a:endParaRPr lang="ru-RU"/>
        </a:p>
      </dgm:t>
    </dgm:pt>
    <dgm:pt modelId="{5F56837D-DE25-4D4D-B83E-BA2B086CC70B}">
      <dgm:prSet phldrT="[Текст]"/>
      <dgm:spPr/>
      <dgm:t>
        <a:bodyPr/>
        <a:lstStyle/>
        <a:p>
          <a:r>
            <a:rPr lang="ru-RU" b="1" dirty="0" smtClean="0">
              <a:latin typeface="Times New Roman" pitchFamily="18" charset="0"/>
              <a:cs typeface="Times New Roman" pitchFamily="18" charset="0"/>
            </a:rPr>
            <a:t>Деятельность студента: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1.Собственная деятельность по осознанию целей учения;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2.Восприятие новых знаний</a:t>
          </a:r>
          <a:endParaRPr lang="ru-RU" dirty="0"/>
        </a:p>
      </dgm:t>
    </dgm:pt>
    <dgm:pt modelId="{176AFBA3-9856-4F25-BF17-E61CDC8C6A89}" type="parTrans" cxnId="{A3CFC95B-CBA3-49C1-B457-A139A0FE0FE9}">
      <dgm:prSet/>
      <dgm:spPr/>
      <dgm:t>
        <a:bodyPr/>
        <a:lstStyle/>
        <a:p>
          <a:endParaRPr lang="ru-RU"/>
        </a:p>
      </dgm:t>
    </dgm:pt>
    <dgm:pt modelId="{5FE08CC7-1057-4C9A-B142-620D8F1DDE20}" type="sibTrans" cxnId="{A3CFC95B-CBA3-49C1-B457-A139A0FE0FE9}">
      <dgm:prSet/>
      <dgm:spPr/>
      <dgm:t>
        <a:bodyPr/>
        <a:lstStyle/>
        <a:p>
          <a:endParaRPr lang="ru-RU"/>
        </a:p>
      </dgm:t>
    </dgm:pt>
    <dgm:pt modelId="{540EEFD2-2B7A-4F80-A9D0-7EF98536CCEB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Осмысление</a:t>
          </a:r>
          <a:endParaRPr lang="ru-RU" dirty="0"/>
        </a:p>
      </dgm:t>
    </dgm:pt>
    <dgm:pt modelId="{4251EA31-F7C5-4036-A134-3706FC8534B0}" type="parTrans" cxnId="{C9715E7C-DB5E-45D7-9D7F-6470479E65AD}">
      <dgm:prSet/>
      <dgm:spPr/>
      <dgm:t>
        <a:bodyPr/>
        <a:lstStyle/>
        <a:p>
          <a:endParaRPr lang="ru-RU"/>
        </a:p>
      </dgm:t>
    </dgm:pt>
    <dgm:pt modelId="{97DB3C89-9A26-46EC-92FF-D8C559936027}" type="sibTrans" cxnId="{C9715E7C-DB5E-45D7-9D7F-6470479E65AD}">
      <dgm:prSet/>
      <dgm:spPr/>
      <dgm:t>
        <a:bodyPr/>
        <a:lstStyle/>
        <a:p>
          <a:endParaRPr lang="ru-RU"/>
        </a:p>
      </dgm:t>
    </dgm:pt>
    <dgm:pt modelId="{6C019659-9024-453A-81F1-AB43340FB4F6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1.Управление процессом осознания и приобретения ЗУНОВ, новых способов деятельности, УУД;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2.Управление процессом познания научных закономерностей и законов</a:t>
          </a:r>
          <a:endParaRPr lang="ru-RU" dirty="0"/>
        </a:p>
      </dgm:t>
    </dgm:pt>
    <dgm:pt modelId="{F839FBC6-9DAE-47D4-9952-2C8FA0EE6C2F}" type="parTrans" cxnId="{E03C4CEE-A7D1-42E2-8B3A-CCD1BB79E50D}">
      <dgm:prSet/>
      <dgm:spPr/>
      <dgm:t>
        <a:bodyPr/>
        <a:lstStyle/>
        <a:p>
          <a:endParaRPr lang="ru-RU"/>
        </a:p>
      </dgm:t>
    </dgm:pt>
    <dgm:pt modelId="{FEEB0D0B-E805-4AB8-B074-7785F8A83ADD}" type="sibTrans" cxnId="{E03C4CEE-A7D1-42E2-8B3A-CCD1BB79E50D}">
      <dgm:prSet/>
      <dgm:spPr/>
      <dgm:t>
        <a:bodyPr/>
        <a:lstStyle/>
        <a:p>
          <a:endParaRPr lang="ru-RU"/>
        </a:p>
      </dgm:t>
    </dgm:pt>
    <dgm:pt modelId="{7AFDC6E3-F571-4013-970F-2E4B94569CF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1.Анализ, синтез, сравнение, сопоставление, обобщение, систематизация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2.Помание закономерностей и законов, понимание причинно-следственных связей</a:t>
          </a:r>
          <a:endParaRPr lang="ru-RU" dirty="0"/>
        </a:p>
      </dgm:t>
    </dgm:pt>
    <dgm:pt modelId="{26F4E57C-01E1-4CE6-AEAA-4ECAF906D721}" type="parTrans" cxnId="{BADCF382-43D1-46F7-8DD6-FFD83D08EED1}">
      <dgm:prSet/>
      <dgm:spPr/>
      <dgm:t>
        <a:bodyPr/>
        <a:lstStyle/>
        <a:p>
          <a:endParaRPr lang="ru-RU"/>
        </a:p>
      </dgm:t>
    </dgm:pt>
    <dgm:pt modelId="{C05B91C7-386B-45E2-B4E7-8472C08CE7C6}" type="sibTrans" cxnId="{BADCF382-43D1-46F7-8DD6-FFD83D08EED1}">
      <dgm:prSet/>
      <dgm:spPr/>
      <dgm:t>
        <a:bodyPr/>
        <a:lstStyle/>
        <a:p>
          <a:endParaRPr lang="ru-RU"/>
        </a:p>
      </dgm:t>
    </dgm:pt>
    <dgm:pt modelId="{D60C959C-2071-4EB7-B4DE-3935CED3872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Закрепление</a:t>
          </a:r>
          <a:endParaRPr lang="ru-RU" dirty="0"/>
        </a:p>
      </dgm:t>
    </dgm:pt>
    <dgm:pt modelId="{498D266C-08D6-495D-9C9A-0E9886A26D09}" type="parTrans" cxnId="{386A5A70-B9EC-4171-AC43-4C71AEB00996}">
      <dgm:prSet/>
      <dgm:spPr/>
      <dgm:t>
        <a:bodyPr/>
        <a:lstStyle/>
        <a:p>
          <a:endParaRPr lang="ru-RU"/>
        </a:p>
      </dgm:t>
    </dgm:pt>
    <dgm:pt modelId="{0C64228A-DAE0-458C-8060-9B3610BF9E23}" type="sibTrans" cxnId="{386A5A70-B9EC-4171-AC43-4C71AEB00996}">
      <dgm:prSet/>
      <dgm:spPr/>
      <dgm:t>
        <a:bodyPr/>
        <a:lstStyle/>
        <a:p>
          <a:endParaRPr lang="ru-RU"/>
        </a:p>
      </dgm:t>
    </dgm:pt>
    <dgm:pt modelId="{BEE62719-FFFF-4BAC-B54C-85D8484F4509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Управление процессом перехода от теории к практике</a:t>
          </a:r>
          <a:endParaRPr lang="ru-RU" dirty="0"/>
        </a:p>
      </dgm:t>
    </dgm:pt>
    <dgm:pt modelId="{22F3ABF0-B714-4598-91DA-5BE6D8DCC8C1}" type="parTrans" cxnId="{84810101-0B34-4318-9D65-891577BC4C7C}">
      <dgm:prSet/>
      <dgm:spPr/>
      <dgm:t>
        <a:bodyPr/>
        <a:lstStyle/>
        <a:p>
          <a:endParaRPr lang="ru-RU"/>
        </a:p>
      </dgm:t>
    </dgm:pt>
    <dgm:pt modelId="{4155654F-461B-43CD-8C35-77F7E8A47272}" type="sibTrans" cxnId="{84810101-0B34-4318-9D65-891577BC4C7C}">
      <dgm:prSet/>
      <dgm:spPr/>
      <dgm:t>
        <a:bodyPr/>
        <a:lstStyle/>
        <a:p>
          <a:endParaRPr lang="ru-RU"/>
        </a:p>
      </dgm:t>
    </dgm:pt>
    <dgm:pt modelId="{AB8D08EF-348B-4841-93BF-931B1F3C775E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Приобретение умений и навыков, способов деятельности, УУД, их систематизация</a:t>
          </a:r>
          <a:endParaRPr lang="ru-RU" dirty="0"/>
        </a:p>
      </dgm:t>
    </dgm:pt>
    <dgm:pt modelId="{2471C857-3FC7-40F4-AA4C-691C021D0056}" type="parTrans" cxnId="{6370B620-E87F-4692-8CFD-FEB680C01DD9}">
      <dgm:prSet/>
      <dgm:spPr/>
      <dgm:t>
        <a:bodyPr/>
        <a:lstStyle/>
        <a:p>
          <a:endParaRPr lang="ru-RU"/>
        </a:p>
      </dgm:t>
    </dgm:pt>
    <dgm:pt modelId="{2430FEE1-8F33-431F-92A2-04F6270F033F}" type="sibTrans" cxnId="{6370B620-E87F-4692-8CFD-FEB680C01DD9}">
      <dgm:prSet/>
      <dgm:spPr/>
      <dgm:t>
        <a:bodyPr/>
        <a:lstStyle/>
        <a:p>
          <a:endParaRPr lang="ru-RU"/>
        </a:p>
      </dgm:t>
    </dgm:pt>
    <dgm:pt modelId="{92E22498-6982-4D65-8264-1FF22CE11165}" type="pres">
      <dgm:prSet presAssocID="{EBE71717-A15C-43FF-AE24-52A023F4AE5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895704-C7BC-4480-9A9D-FC1D143988B4}" type="pres">
      <dgm:prSet presAssocID="{D60C959C-2071-4EB7-B4DE-3935CED38721}" presName="boxAndChildren" presStyleCnt="0"/>
      <dgm:spPr/>
    </dgm:pt>
    <dgm:pt modelId="{8108E271-30CB-4814-8AD9-1B2052230673}" type="pres">
      <dgm:prSet presAssocID="{D60C959C-2071-4EB7-B4DE-3935CED38721}" presName="parentTextBox" presStyleLbl="node1" presStyleIdx="0" presStyleCnt="3"/>
      <dgm:spPr/>
      <dgm:t>
        <a:bodyPr/>
        <a:lstStyle/>
        <a:p>
          <a:endParaRPr lang="ru-RU"/>
        </a:p>
      </dgm:t>
    </dgm:pt>
    <dgm:pt modelId="{4C165106-8B79-479F-B68D-688BA91F4100}" type="pres">
      <dgm:prSet presAssocID="{D60C959C-2071-4EB7-B4DE-3935CED38721}" presName="entireBox" presStyleLbl="node1" presStyleIdx="0" presStyleCnt="3"/>
      <dgm:spPr/>
      <dgm:t>
        <a:bodyPr/>
        <a:lstStyle/>
        <a:p>
          <a:endParaRPr lang="ru-RU"/>
        </a:p>
      </dgm:t>
    </dgm:pt>
    <dgm:pt modelId="{34469B76-6477-480B-A092-3EEDF008EE58}" type="pres">
      <dgm:prSet presAssocID="{D60C959C-2071-4EB7-B4DE-3935CED38721}" presName="descendantBox" presStyleCnt="0"/>
      <dgm:spPr/>
    </dgm:pt>
    <dgm:pt modelId="{29319C05-23D3-40CE-AE9E-F8C9A6CADF0B}" type="pres">
      <dgm:prSet presAssocID="{BEE62719-FFFF-4BAC-B54C-85D8484F4509}" presName="childTextBox" presStyleLbl="fgAccFollow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0E8A29-FB76-4DCB-BD6B-09B01108B5C1}" type="pres">
      <dgm:prSet presAssocID="{AB8D08EF-348B-4841-93BF-931B1F3C775E}" presName="childTextBox" presStyleLbl="fgAccFollowNode1" presStyleIdx="1" presStyleCnt="6" custLinFactNeighborX="2662" custLinFactNeighborY="-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4BE1A5-1EFE-492A-9F24-645A5BDEB7A8}" type="pres">
      <dgm:prSet presAssocID="{97DB3C89-9A26-46EC-92FF-D8C559936027}" presName="sp" presStyleCnt="0"/>
      <dgm:spPr/>
    </dgm:pt>
    <dgm:pt modelId="{5A09B123-BC41-4A12-A983-98F1EA582F76}" type="pres">
      <dgm:prSet presAssocID="{540EEFD2-2B7A-4F80-A9D0-7EF98536CCEB}" presName="arrowAndChildren" presStyleCnt="0"/>
      <dgm:spPr/>
    </dgm:pt>
    <dgm:pt modelId="{08DAA32B-F6ED-49FC-89EA-E10D8B183DE6}" type="pres">
      <dgm:prSet presAssocID="{540EEFD2-2B7A-4F80-A9D0-7EF98536CCEB}" presName="parentTextArrow" presStyleLbl="node1" presStyleIdx="0" presStyleCnt="3"/>
      <dgm:spPr/>
      <dgm:t>
        <a:bodyPr/>
        <a:lstStyle/>
        <a:p>
          <a:endParaRPr lang="ru-RU"/>
        </a:p>
      </dgm:t>
    </dgm:pt>
    <dgm:pt modelId="{D39310FD-4F16-48F0-8F40-CD3DC78668B7}" type="pres">
      <dgm:prSet presAssocID="{540EEFD2-2B7A-4F80-A9D0-7EF98536CCEB}" presName="arrow" presStyleLbl="node1" presStyleIdx="1" presStyleCnt="3"/>
      <dgm:spPr/>
      <dgm:t>
        <a:bodyPr/>
        <a:lstStyle/>
        <a:p>
          <a:endParaRPr lang="ru-RU"/>
        </a:p>
      </dgm:t>
    </dgm:pt>
    <dgm:pt modelId="{EABC936F-8038-4DD4-B0C1-F94FCEB394C9}" type="pres">
      <dgm:prSet presAssocID="{540EEFD2-2B7A-4F80-A9D0-7EF98536CCEB}" presName="descendantArrow" presStyleCnt="0"/>
      <dgm:spPr/>
    </dgm:pt>
    <dgm:pt modelId="{5250A2C4-5A06-4732-AA7F-E2F52C313D02}" type="pres">
      <dgm:prSet presAssocID="{6C019659-9024-453A-81F1-AB43340FB4F6}" presName="childTextArrow" presStyleLbl="fgAccFollow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4C9776-7E3F-4704-AD74-35067F6C5A14}" type="pres">
      <dgm:prSet presAssocID="{7AFDC6E3-F571-4013-970F-2E4B94569CF4}" presName="childTextArrow" presStyleLbl="fgAccFollow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3BE6AB-65D5-4A85-A15F-229E60E57319}" type="pres">
      <dgm:prSet presAssocID="{6A8D85BA-1F74-4502-B3BE-C4CCC4C59795}" presName="sp" presStyleCnt="0"/>
      <dgm:spPr/>
    </dgm:pt>
    <dgm:pt modelId="{F3A3E9EF-F2C8-4C07-B36A-490484C8879D}" type="pres">
      <dgm:prSet presAssocID="{F4F4D953-E5FD-47DD-8915-D991FD8E40AF}" presName="arrowAndChildren" presStyleCnt="0"/>
      <dgm:spPr/>
    </dgm:pt>
    <dgm:pt modelId="{DD76F8A0-44B6-4DC0-A9A3-00A09DF9C2FF}" type="pres">
      <dgm:prSet presAssocID="{F4F4D953-E5FD-47DD-8915-D991FD8E40AF}" presName="parentTextArrow" presStyleLbl="node1" presStyleIdx="1" presStyleCnt="3"/>
      <dgm:spPr/>
      <dgm:t>
        <a:bodyPr/>
        <a:lstStyle/>
        <a:p>
          <a:endParaRPr lang="ru-RU"/>
        </a:p>
      </dgm:t>
    </dgm:pt>
    <dgm:pt modelId="{697A2A60-F7F8-461B-BFC9-CDEEF8C3AE2C}" type="pres">
      <dgm:prSet presAssocID="{F4F4D953-E5FD-47DD-8915-D991FD8E40AF}" presName="arrow" presStyleLbl="node1" presStyleIdx="2" presStyleCnt="3"/>
      <dgm:spPr/>
      <dgm:t>
        <a:bodyPr/>
        <a:lstStyle/>
        <a:p>
          <a:endParaRPr lang="ru-RU"/>
        </a:p>
      </dgm:t>
    </dgm:pt>
    <dgm:pt modelId="{4968E925-FA2F-4E98-89EA-C7C5A877BE65}" type="pres">
      <dgm:prSet presAssocID="{F4F4D953-E5FD-47DD-8915-D991FD8E40AF}" presName="descendantArrow" presStyleCnt="0"/>
      <dgm:spPr/>
    </dgm:pt>
    <dgm:pt modelId="{464D1CF6-9273-4B7A-A32A-8AE4E862BC50}" type="pres">
      <dgm:prSet presAssocID="{30892A36-1B96-4304-A5DF-0CB2436C5AA5}" presName="childTextArrow" presStyleLbl="fgAccFollow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503CE0-3862-4CEA-BBA5-EB36958D6EBF}" type="pres">
      <dgm:prSet presAssocID="{5F56837D-DE25-4D4D-B83E-BA2B086CC70B}" presName="childTextArrow" presStyleLbl="fgAccFollow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E0B1C7C-A8F7-4550-8E6B-2971E582A85C}" type="presOf" srcId="{30892A36-1B96-4304-A5DF-0CB2436C5AA5}" destId="{464D1CF6-9273-4B7A-A32A-8AE4E862BC50}" srcOrd="0" destOrd="0" presId="urn:microsoft.com/office/officeart/2005/8/layout/process4"/>
    <dgm:cxn modelId="{D84D6E0B-3918-4812-897E-DD16FBBDCDA5}" type="presOf" srcId="{5F56837D-DE25-4D4D-B83E-BA2B086CC70B}" destId="{D4503CE0-3862-4CEA-BBA5-EB36958D6EBF}" srcOrd="0" destOrd="0" presId="urn:microsoft.com/office/officeart/2005/8/layout/process4"/>
    <dgm:cxn modelId="{BAA19CDD-D94E-40C7-9CAC-B2D62F19E712}" type="presOf" srcId="{BEE62719-FFFF-4BAC-B54C-85D8484F4509}" destId="{29319C05-23D3-40CE-AE9E-F8C9A6CADF0B}" srcOrd="0" destOrd="0" presId="urn:microsoft.com/office/officeart/2005/8/layout/process4"/>
    <dgm:cxn modelId="{6370B620-E87F-4692-8CFD-FEB680C01DD9}" srcId="{D60C959C-2071-4EB7-B4DE-3935CED38721}" destId="{AB8D08EF-348B-4841-93BF-931B1F3C775E}" srcOrd="1" destOrd="0" parTransId="{2471C857-3FC7-40F4-AA4C-691C021D0056}" sibTransId="{2430FEE1-8F33-431F-92A2-04F6270F033F}"/>
    <dgm:cxn modelId="{20968975-ABAA-4BA9-B8B6-4D8AC55EF43E}" type="presOf" srcId="{540EEFD2-2B7A-4F80-A9D0-7EF98536CCEB}" destId="{08DAA32B-F6ED-49FC-89EA-E10D8B183DE6}" srcOrd="0" destOrd="0" presId="urn:microsoft.com/office/officeart/2005/8/layout/process4"/>
    <dgm:cxn modelId="{84810101-0B34-4318-9D65-891577BC4C7C}" srcId="{D60C959C-2071-4EB7-B4DE-3935CED38721}" destId="{BEE62719-FFFF-4BAC-B54C-85D8484F4509}" srcOrd="0" destOrd="0" parTransId="{22F3ABF0-B714-4598-91DA-5BE6D8DCC8C1}" sibTransId="{4155654F-461B-43CD-8C35-77F7E8A47272}"/>
    <dgm:cxn modelId="{35267636-CF26-485F-B99A-A3FB03A02B27}" type="presOf" srcId="{F4F4D953-E5FD-47DD-8915-D991FD8E40AF}" destId="{DD76F8A0-44B6-4DC0-A9A3-00A09DF9C2FF}" srcOrd="0" destOrd="0" presId="urn:microsoft.com/office/officeart/2005/8/layout/process4"/>
    <dgm:cxn modelId="{9D0FFA7D-26F9-4483-86BD-739B59C638BF}" type="presOf" srcId="{AB8D08EF-348B-4841-93BF-931B1F3C775E}" destId="{370E8A29-FB76-4DCB-BD6B-09B01108B5C1}" srcOrd="0" destOrd="0" presId="urn:microsoft.com/office/officeart/2005/8/layout/process4"/>
    <dgm:cxn modelId="{E533670A-3808-4FE3-B75E-7521F4B8AC7B}" type="presOf" srcId="{D60C959C-2071-4EB7-B4DE-3935CED38721}" destId="{8108E271-30CB-4814-8AD9-1B2052230673}" srcOrd="0" destOrd="0" presId="urn:microsoft.com/office/officeart/2005/8/layout/process4"/>
    <dgm:cxn modelId="{BADCF382-43D1-46F7-8DD6-FFD83D08EED1}" srcId="{540EEFD2-2B7A-4F80-A9D0-7EF98536CCEB}" destId="{7AFDC6E3-F571-4013-970F-2E4B94569CF4}" srcOrd="1" destOrd="0" parTransId="{26F4E57C-01E1-4CE6-AEAA-4ECAF906D721}" sibTransId="{C05B91C7-386B-45E2-B4E7-8472C08CE7C6}"/>
    <dgm:cxn modelId="{C9715E7C-DB5E-45D7-9D7F-6470479E65AD}" srcId="{EBE71717-A15C-43FF-AE24-52A023F4AE5C}" destId="{540EEFD2-2B7A-4F80-A9D0-7EF98536CCEB}" srcOrd="1" destOrd="0" parTransId="{4251EA31-F7C5-4036-A134-3706FC8534B0}" sibTransId="{97DB3C89-9A26-46EC-92FF-D8C559936027}"/>
    <dgm:cxn modelId="{0EF6F474-F1AA-4412-896B-5DB609A34FE4}" type="presOf" srcId="{F4F4D953-E5FD-47DD-8915-D991FD8E40AF}" destId="{697A2A60-F7F8-461B-BFC9-CDEEF8C3AE2C}" srcOrd="1" destOrd="0" presId="urn:microsoft.com/office/officeart/2005/8/layout/process4"/>
    <dgm:cxn modelId="{9B7FC070-DD51-4536-9804-B5EC5FA3D616}" type="presOf" srcId="{540EEFD2-2B7A-4F80-A9D0-7EF98536CCEB}" destId="{D39310FD-4F16-48F0-8F40-CD3DC78668B7}" srcOrd="1" destOrd="0" presId="urn:microsoft.com/office/officeart/2005/8/layout/process4"/>
    <dgm:cxn modelId="{D4255D56-9C20-418B-82DA-9DCAB8927276}" type="presOf" srcId="{7AFDC6E3-F571-4013-970F-2E4B94569CF4}" destId="{374C9776-7E3F-4704-AD74-35067F6C5A14}" srcOrd="0" destOrd="0" presId="urn:microsoft.com/office/officeart/2005/8/layout/process4"/>
    <dgm:cxn modelId="{A3CFC95B-CBA3-49C1-B457-A139A0FE0FE9}" srcId="{F4F4D953-E5FD-47DD-8915-D991FD8E40AF}" destId="{5F56837D-DE25-4D4D-B83E-BA2B086CC70B}" srcOrd="1" destOrd="0" parTransId="{176AFBA3-9856-4F25-BF17-E61CDC8C6A89}" sibTransId="{5FE08CC7-1057-4C9A-B142-620D8F1DDE20}"/>
    <dgm:cxn modelId="{4FA2ED93-B70B-4FB3-A66E-B34CEE66C602}" type="presOf" srcId="{6C019659-9024-453A-81F1-AB43340FB4F6}" destId="{5250A2C4-5A06-4732-AA7F-E2F52C313D02}" srcOrd="0" destOrd="0" presId="urn:microsoft.com/office/officeart/2005/8/layout/process4"/>
    <dgm:cxn modelId="{60DB79D2-42E6-4876-862F-13567A2629E9}" type="presOf" srcId="{D60C959C-2071-4EB7-B4DE-3935CED38721}" destId="{4C165106-8B79-479F-B68D-688BA91F4100}" srcOrd="1" destOrd="0" presId="urn:microsoft.com/office/officeart/2005/8/layout/process4"/>
    <dgm:cxn modelId="{386A5A70-B9EC-4171-AC43-4C71AEB00996}" srcId="{EBE71717-A15C-43FF-AE24-52A023F4AE5C}" destId="{D60C959C-2071-4EB7-B4DE-3935CED38721}" srcOrd="2" destOrd="0" parTransId="{498D266C-08D6-495D-9C9A-0E9886A26D09}" sibTransId="{0C64228A-DAE0-458C-8060-9B3610BF9E23}"/>
    <dgm:cxn modelId="{436AC59E-0693-4C6A-B205-EA13CD232997}" srcId="{EBE71717-A15C-43FF-AE24-52A023F4AE5C}" destId="{F4F4D953-E5FD-47DD-8915-D991FD8E40AF}" srcOrd="0" destOrd="0" parTransId="{ECC9BBD6-3ACE-4311-8185-2227159DF81F}" sibTransId="{6A8D85BA-1F74-4502-B3BE-C4CCC4C59795}"/>
    <dgm:cxn modelId="{E03C4CEE-A7D1-42E2-8B3A-CCD1BB79E50D}" srcId="{540EEFD2-2B7A-4F80-A9D0-7EF98536CCEB}" destId="{6C019659-9024-453A-81F1-AB43340FB4F6}" srcOrd="0" destOrd="0" parTransId="{F839FBC6-9DAE-47D4-9952-2C8FA0EE6C2F}" sibTransId="{FEEB0D0B-E805-4AB8-B074-7785F8A83ADD}"/>
    <dgm:cxn modelId="{E11D29D7-AD9F-4BD3-B930-24FDB423435E}" type="presOf" srcId="{EBE71717-A15C-43FF-AE24-52A023F4AE5C}" destId="{92E22498-6982-4D65-8264-1FF22CE11165}" srcOrd="0" destOrd="0" presId="urn:microsoft.com/office/officeart/2005/8/layout/process4"/>
    <dgm:cxn modelId="{F922A349-3444-473D-9ED9-F8CDC44F38E6}" srcId="{F4F4D953-E5FD-47DD-8915-D991FD8E40AF}" destId="{30892A36-1B96-4304-A5DF-0CB2436C5AA5}" srcOrd="0" destOrd="0" parTransId="{FC5A58EE-88BB-47F3-A60E-B891F88501EE}" sibTransId="{F79CA95C-DDED-4625-AA17-5DAFFA28A805}"/>
    <dgm:cxn modelId="{74294B8B-5263-4938-B1F4-9AAD4A5433F5}" type="presParOf" srcId="{92E22498-6982-4D65-8264-1FF22CE11165}" destId="{D1895704-C7BC-4480-9A9D-FC1D143988B4}" srcOrd="0" destOrd="0" presId="urn:microsoft.com/office/officeart/2005/8/layout/process4"/>
    <dgm:cxn modelId="{26598F86-A5BB-4C46-A87F-BE1311B67E14}" type="presParOf" srcId="{D1895704-C7BC-4480-9A9D-FC1D143988B4}" destId="{8108E271-30CB-4814-8AD9-1B2052230673}" srcOrd="0" destOrd="0" presId="urn:microsoft.com/office/officeart/2005/8/layout/process4"/>
    <dgm:cxn modelId="{263E74CF-977C-4124-ACE8-184BD34F0678}" type="presParOf" srcId="{D1895704-C7BC-4480-9A9D-FC1D143988B4}" destId="{4C165106-8B79-479F-B68D-688BA91F4100}" srcOrd="1" destOrd="0" presId="urn:microsoft.com/office/officeart/2005/8/layout/process4"/>
    <dgm:cxn modelId="{78D1138B-9273-4311-99AA-2D80F0D41C8B}" type="presParOf" srcId="{D1895704-C7BC-4480-9A9D-FC1D143988B4}" destId="{34469B76-6477-480B-A092-3EEDF008EE58}" srcOrd="2" destOrd="0" presId="urn:microsoft.com/office/officeart/2005/8/layout/process4"/>
    <dgm:cxn modelId="{2295F95A-53E0-414D-8B9B-39C30730DF5A}" type="presParOf" srcId="{34469B76-6477-480B-A092-3EEDF008EE58}" destId="{29319C05-23D3-40CE-AE9E-F8C9A6CADF0B}" srcOrd="0" destOrd="0" presId="urn:microsoft.com/office/officeart/2005/8/layout/process4"/>
    <dgm:cxn modelId="{BAB5C7B7-542A-4D3A-90B6-44E3BE57A622}" type="presParOf" srcId="{34469B76-6477-480B-A092-3EEDF008EE58}" destId="{370E8A29-FB76-4DCB-BD6B-09B01108B5C1}" srcOrd="1" destOrd="0" presId="urn:microsoft.com/office/officeart/2005/8/layout/process4"/>
    <dgm:cxn modelId="{15820DD6-3957-491D-B5F0-CADE0AFFAA26}" type="presParOf" srcId="{92E22498-6982-4D65-8264-1FF22CE11165}" destId="{B34BE1A5-1EFE-492A-9F24-645A5BDEB7A8}" srcOrd="1" destOrd="0" presId="urn:microsoft.com/office/officeart/2005/8/layout/process4"/>
    <dgm:cxn modelId="{80A0E4E8-CD26-4AEF-A1F3-004EC93CFF9D}" type="presParOf" srcId="{92E22498-6982-4D65-8264-1FF22CE11165}" destId="{5A09B123-BC41-4A12-A983-98F1EA582F76}" srcOrd="2" destOrd="0" presId="urn:microsoft.com/office/officeart/2005/8/layout/process4"/>
    <dgm:cxn modelId="{DEE5A063-8DCD-49FC-9045-5906A7F616F7}" type="presParOf" srcId="{5A09B123-BC41-4A12-A983-98F1EA582F76}" destId="{08DAA32B-F6ED-49FC-89EA-E10D8B183DE6}" srcOrd="0" destOrd="0" presId="urn:microsoft.com/office/officeart/2005/8/layout/process4"/>
    <dgm:cxn modelId="{7A5D83CD-446C-482E-BEB3-57DB3D73DECA}" type="presParOf" srcId="{5A09B123-BC41-4A12-A983-98F1EA582F76}" destId="{D39310FD-4F16-48F0-8F40-CD3DC78668B7}" srcOrd="1" destOrd="0" presId="urn:microsoft.com/office/officeart/2005/8/layout/process4"/>
    <dgm:cxn modelId="{A12E3FCA-6559-4246-8B00-DDEB89FCE5E6}" type="presParOf" srcId="{5A09B123-BC41-4A12-A983-98F1EA582F76}" destId="{EABC936F-8038-4DD4-B0C1-F94FCEB394C9}" srcOrd="2" destOrd="0" presId="urn:microsoft.com/office/officeart/2005/8/layout/process4"/>
    <dgm:cxn modelId="{0B507490-9087-4E1B-B2F6-0FB408196C94}" type="presParOf" srcId="{EABC936F-8038-4DD4-B0C1-F94FCEB394C9}" destId="{5250A2C4-5A06-4732-AA7F-E2F52C313D02}" srcOrd="0" destOrd="0" presId="urn:microsoft.com/office/officeart/2005/8/layout/process4"/>
    <dgm:cxn modelId="{4258DE2F-E046-40D9-8C0C-69C01A4B9CE8}" type="presParOf" srcId="{EABC936F-8038-4DD4-B0C1-F94FCEB394C9}" destId="{374C9776-7E3F-4704-AD74-35067F6C5A14}" srcOrd="1" destOrd="0" presId="urn:microsoft.com/office/officeart/2005/8/layout/process4"/>
    <dgm:cxn modelId="{B2F82154-D258-46CE-9591-9E15C945A584}" type="presParOf" srcId="{92E22498-6982-4D65-8264-1FF22CE11165}" destId="{B03BE6AB-65D5-4A85-A15F-229E60E57319}" srcOrd="3" destOrd="0" presId="urn:microsoft.com/office/officeart/2005/8/layout/process4"/>
    <dgm:cxn modelId="{7E4E9DCF-8F2D-4657-AC0E-41E74A755CBE}" type="presParOf" srcId="{92E22498-6982-4D65-8264-1FF22CE11165}" destId="{F3A3E9EF-F2C8-4C07-B36A-490484C8879D}" srcOrd="4" destOrd="0" presId="urn:microsoft.com/office/officeart/2005/8/layout/process4"/>
    <dgm:cxn modelId="{2A38E70C-A6D1-40B2-A980-4929233FDE2C}" type="presParOf" srcId="{F3A3E9EF-F2C8-4C07-B36A-490484C8879D}" destId="{DD76F8A0-44B6-4DC0-A9A3-00A09DF9C2FF}" srcOrd="0" destOrd="0" presId="urn:microsoft.com/office/officeart/2005/8/layout/process4"/>
    <dgm:cxn modelId="{73A8C2A3-BBEB-4819-821F-501BCF21D2B1}" type="presParOf" srcId="{F3A3E9EF-F2C8-4C07-B36A-490484C8879D}" destId="{697A2A60-F7F8-461B-BFC9-CDEEF8C3AE2C}" srcOrd="1" destOrd="0" presId="urn:microsoft.com/office/officeart/2005/8/layout/process4"/>
    <dgm:cxn modelId="{3D570731-64BE-4F6F-85C8-4FDDCF1F6BDA}" type="presParOf" srcId="{F3A3E9EF-F2C8-4C07-B36A-490484C8879D}" destId="{4968E925-FA2F-4E98-89EA-C7C5A877BE65}" srcOrd="2" destOrd="0" presId="urn:microsoft.com/office/officeart/2005/8/layout/process4"/>
    <dgm:cxn modelId="{E95FC6F8-AEF8-4D7B-80C4-450927BC8B5C}" type="presParOf" srcId="{4968E925-FA2F-4E98-89EA-C7C5A877BE65}" destId="{464D1CF6-9273-4B7A-A32A-8AE4E862BC50}" srcOrd="0" destOrd="0" presId="urn:microsoft.com/office/officeart/2005/8/layout/process4"/>
    <dgm:cxn modelId="{E134FD8E-7FC1-409F-8579-EB15C9798A79}" type="presParOf" srcId="{4968E925-FA2F-4E98-89EA-C7C5A877BE65}" destId="{D4503CE0-3862-4CEA-BBA5-EB36958D6EBF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1FE3181-BF8C-4852-ADC0-79F13A8224CE}" type="doc">
      <dgm:prSet loTypeId="urn:microsoft.com/office/officeart/2005/8/layout/process4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5BA9DE-AEBD-479C-9649-0FF5BBB52DFD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Применение на практике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727533E-865D-47F3-99AF-DC52297BD364}" type="parTrans" cxnId="{8F5AAB06-F1DF-4DE1-B094-63FD53DE04E1}">
      <dgm:prSet/>
      <dgm:spPr/>
      <dgm:t>
        <a:bodyPr/>
        <a:lstStyle/>
        <a:p>
          <a:endParaRPr lang="ru-RU"/>
        </a:p>
      </dgm:t>
    </dgm:pt>
    <dgm:pt modelId="{C98A0773-7BD8-4669-B6B6-D7F8978D6754}" type="sibTrans" cxnId="{8F5AAB06-F1DF-4DE1-B094-63FD53DE04E1}">
      <dgm:prSet/>
      <dgm:spPr/>
      <dgm:t>
        <a:bodyPr/>
        <a:lstStyle/>
        <a:p>
          <a:endParaRPr lang="ru-RU"/>
        </a:p>
      </dgm:t>
    </dgm:pt>
    <dgm:pt modelId="{1906272A-C9DB-41FA-AA17-E8C857DBBE9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1.Организация самостоятельной, творческой деятельности обучающихся;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2.Проверка, оценка изменений в </a:t>
          </a:r>
          <a:r>
            <a:rPr lang="ru-RU" dirty="0" err="1" smtClean="0">
              <a:latin typeface="Times New Roman" pitchFamily="18" charset="0"/>
              <a:cs typeface="Times New Roman" pitchFamily="18" charset="0"/>
            </a:rPr>
            <a:t>обученности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, развитии обучающихся</a:t>
          </a:r>
          <a:endParaRPr lang="ru-RU" dirty="0"/>
        </a:p>
      </dgm:t>
    </dgm:pt>
    <dgm:pt modelId="{342A6FB3-2478-4D87-B2B3-3857A1C0E3E8}" type="parTrans" cxnId="{AC1667DD-34CC-4DBB-BA9A-A60674EF27F5}">
      <dgm:prSet/>
      <dgm:spPr/>
      <dgm:t>
        <a:bodyPr/>
        <a:lstStyle/>
        <a:p>
          <a:endParaRPr lang="ru-RU"/>
        </a:p>
      </dgm:t>
    </dgm:pt>
    <dgm:pt modelId="{C11992DE-6A6A-4B29-A918-5649C1671EDB}" type="sibTrans" cxnId="{AC1667DD-34CC-4DBB-BA9A-A60674EF27F5}">
      <dgm:prSet/>
      <dgm:spPr/>
      <dgm:t>
        <a:bodyPr/>
        <a:lstStyle/>
        <a:p>
          <a:endParaRPr lang="ru-RU"/>
        </a:p>
      </dgm:t>
    </dgm:pt>
    <dgm:pt modelId="{99F0679A-609B-422A-9B3D-1F39D7E04371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1. Практическая деятельность по самостоятельному решению возникающих проблем;</a:t>
          </a:r>
        </a:p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2. Самоконтроль, самодиагностика достижений</a:t>
          </a:r>
          <a:endParaRPr lang="ru-RU" dirty="0"/>
        </a:p>
      </dgm:t>
    </dgm:pt>
    <dgm:pt modelId="{DC88A75B-9383-4FD8-BD97-73667D9D702C}" type="parTrans" cxnId="{D05DA2D1-8491-4CB9-8B56-A9D3280EB0F0}">
      <dgm:prSet/>
      <dgm:spPr/>
      <dgm:t>
        <a:bodyPr/>
        <a:lstStyle/>
        <a:p>
          <a:endParaRPr lang="ru-RU"/>
        </a:p>
      </dgm:t>
    </dgm:pt>
    <dgm:pt modelId="{A8863A27-9C05-4F7B-AE1B-CDC2B9BA21EF}" type="sibTrans" cxnId="{D05DA2D1-8491-4CB9-8B56-A9D3280EB0F0}">
      <dgm:prSet/>
      <dgm:spPr/>
      <dgm:t>
        <a:bodyPr/>
        <a:lstStyle/>
        <a:p>
          <a:endParaRPr lang="ru-RU"/>
        </a:p>
      </dgm:t>
    </dgm:pt>
    <dgm:pt modelId="{A11059C5-3557-4B73-B8E9-9DAD73EF02C8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Закрепление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830F5E67-7667-43D6-8C8C-1B7116FFB9A0}" type="sibTrans" cxnId="{9703F94B-8D0C-4CA5-BD3B-CDFA1CB56EE9}">
      <dgm:prSet/>
      <dgm:spPr/>
      <dgm:t>
        <a:bodyPr/>
        <a:lstStyle/>
        <a:p>
          <a:endParaRPr lang="ru-RU"/>
        </a:p>
      </dgm:t>
    </dgm:pt>
    <dgm:pt modelId="{2F4CC3FA-1867-4FBA-8F6E-11752A7227B6}" type="parTrans" cxnId="{9703F94B-8D0C-4CA5-BD3B-CDFA1CB56EE9}">
      <dgm:prSet/>
      <dgm:spPr/>
      <dgm:t>
        <a:bodyPr/>
        <a:lstStyle/>
        <a:p>
          <a:endParaRPr lang="ru-RU"/>
        </a:p>
      </dgm:t>
    </dgm:pt>
    <dgm:pt modelId="{D512FAD6-B0CE-4C18-881D-1DD50954C340}" type="pres">
      <dgm:prSet presAssocID="{D1FE3181-BF8C-4852-ADC0-79F13A8224C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C63D1D-3929-4044-82C2-3DDC4284D2A3}" type="pres">
      <dgm:prSet presAssocID="{AB5BA9DE-AEBD-479C-9649-0FF5BBB52DFD}" presName="boxAndChildren" presStyleCnt="0"/>
      <dgm:spPr/>
    </dgm:pt>
    <dgm:pt modelId="{A50C94DA-B9EE-4A8D-A386-DACBB18AF01E}" type="pres">
      <dgm:prSet presAssocID="{AB5BA9DE-AEBD-479C-9649-0FF5BBB52DFD}" presName="parentTextBox" presStyleLbl="node1" presStyleIdx="0" presStyleCnt="2"/>
      <dgm:spPr/>
      <dgm:t>
        <a:bodyPr/>
        <a:lstStyle/>
        <a:p>
          <a:endParaRPr lang="ru-RU"/>
        </a:p>
      </dgm:t>
    </dgm:pt>
    <dgm:pt modelId="{F9B4C772-AD3D-48A4-9D42-9FCAF66D5804}" type="pres">
      <dgm:prSet presAssocID="{AB5BA9DE-AEBD-479C-9649-0FF5BBB52DFD}" presName="entireBox" presStyleLbl="node1" presStyleIdx="0" presStyleCnt="2" custLinFactNeighborY="295"/>
      <dgm:spPr/>
      <dgm:t>
        <a:bodyPr/>
        <a:lstStyle/>
        <a:p>
          <a:endParaRPr lang="ru-RU"/>
        </a:p>
      </dgm:t>
    </dgm:pt>
    <dgm:pt modelId="{64951A3D-01E3-4704-9CCC-48CEC9C61C08}" type="pres">
      <dgm:prSet presAssocID="{AB5BA9DE-AEBD-479C-9649-0FF5BBB52DFD}" presName="descendantBox" presStyleCnt="0"/>
      <dgm:spPr/>
    </dgm:pt>
    <dgm:pt modelId="{223516CA-071B-42BA-A408-841DFC45B747}" type="pres">
      <dgm:prSet presAssocID="{1906272A-C9DB-41FA-AA17-E8C857DBBE9A}" presName="childTextBox" presStyleLbl="fgAccFollowNode1" presStyleIdx="0" presStyleCnt="2" custLinFactNeighborY="159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19FA2-68AE-41BA-93E8-3A2FE70A193E}" type="pres">
      <dgm:prSet presAssocID="{99F0679A-609B-422A-9B3D-1F39D7E04371}" presName="childTextBox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62E12E-8893-437A-836B-E44CB40ECC11}" type="pres">
      <dgm:prSet presAssocID="{830F5E67-7667-43D6-8C8C-1B7116FFB9A0}" presName="sp" presStyleCnt="0"/>
      <dgm:spPr/>
    </dgm:pt>
    <dgm:pt modelId="{D003C4CC-88E6-413A-B8F3-6F9C2DCD33EA}" type="pres">
      <dgm:prSet presAssocID="{A11059C5-3557-4B73-B8E9-9DAD73EF02C8}" presName="arrowAndChildren" presStyleCnt="0"/>
      <dgm:spPr/>
    </dgm:pt>
    <dgm:pt modelId="{939E3A38-70F1-4EC7-8064-A788ED6BE883}" type="pres">
      <dgm:prSet presAssocID="{A11059C5-3557-4B73-B8E9-9DAD73EF02C8}" presName="parentTextArrow" presStyleLbl="node1" presStyleIdx="1" presStyleCnt="2" custScaleY="45911" custLinFactNeighborX="-877" custLinFactNeighborY="-3444"/>
      <dgm:spPr/>
      <dgm:t>
        <a:bodyPr/>
        <a:lstStyle/>
        <a:p>
          <a:endParaRPr lang="ru-RU"/>
        </a:p>
      </dgm:t>
    </dgm:pt>
  </dgm:ptLst>
  <dgm:cxnLst>
    <dgm:cxn modelId="{580A722A-0E59-4EE9-B449-318EA48EE6A5}" type="presOf" srcId="{AB5BA9DE-AEBD-479C-9649-0FF5BBB52DFD}" destId="{F9B4C772-AD3D-48A4-9D42-9FCAF66D5804}" srcOrd="1" destOrd="0" presId="urn:microsoft.com/office/officeart/2005/8/layout/process4"/>
    <dgm:cxn modelId="{D05DA2D1-8491-4CB9-8B56-A9D3280EB0F0}" srcId="{AB5BA9DE-AEBD-479C-9649-0FF5BBB52DFD}" destId="{99F0679A-609B-422A-9B3D-1F39D7E04371}" srcOrd="1" destOrd="0" parTransId="{DC88A75B-9383-4FD8-BD97-73667D9D702C}" sibTransId="{A8863A27-9C05-4F7B-AE1B-CDC2B9BA21EF}"/>
    <dgm:cxn modelId="{C05B19F6-0959-408F-9078-4754E8EC1974}" type="presOf" srcId="{A11059C5-3557-4B73-B8E9-9DAD73EF02C8}" destId="{939E3A38-70F1-4EC7-8064-A788ED6BE883}" srcOrd="0" destOrd="0" presId="urn:microsoft.com/office/officeart/2005/8/layout/process4"/>
    <dgm:cxn modelId="{9703F94B-8D0C-4CA5-BD3B-CDFA1CB56EE9}" srcId="{D1FE3181-BF8C-4852-ADC0-79F13A8224CE}" destId="{A11059C5-3557-4B73-B8E9-9DAD73EF02C8}" srcOrd="0" destOrd="0" parTransId="{2F4CC3FA-1867-4FBA-8F6E-11752A7227B6}" sibTransId="{830F5E67-7667-43D6-8C8C-1B7116FFB9A0}"/>
    <dgm:cxn modelId="{C897143E-D915-40D2-8442-FAE8A40304B4}" type="presOf" srcId="{1906272A-C9DB-41FA-AA17-E8C857DBBE9A}" destId="{223516CA-071B-42BA-A408-841DFC45B747}" srcOrd="0" destOrd="0" presId="urn:microsoft.com/office/officeart/2005/8/layout/process4"/>
    <dgm:cxn modelId="{AC1667DD-34CC-4DBB-BA9A-A60674EF27F5}" srcId="{AB5BA9DE-AEBD-479C-9649-0FF5BBB52DFD}" destId="{1906272A-C9DB-41FA-AA17-E8C857DBBE9A}" srcOrd="0" destOrd="0" parTransId="{342A6FB3-2478-4D87-B2B3-3857A1C0E3E8}" sibTransId="{C11992DE-6A6A-4B29-A918-5649C1671EDB}"/>
    <dgm:cxn modelId="{C2A39004-74EE-43FD-8835-DA0EA675178E}" type="presOf" srcId="{AB5BA9DE-AEBD-479C-9649-0FF5BBB52DFD}" destId="{A50C94DA-B9EE-4A8D-A386-DACBB18AF01E}" srcOrd="0" destOrd="0" presId="urn:microsoft.com/office/officeart/2005/8/layout/process4"/>
    <dgm:cxn modelId="{9653E84D-0FC8-42D2-AC8D-21C6016D8D2C}" type="presOf" srcId="{D1FE3181-BF8C-4852-ADC0-79F13A8224CE}" destId="{D512FAD6-B0CE-4C18-881D-1DD50954C340}" srcOrd="0" destOrd="0" presId="urn:microsoft.com/office/officeart/2005/8/layout/process4"/>
    <dgm:cxn modelId="{58675824-EF01-42FD-83D9-DF0C488C1E82}" type="presOf" srcId="{99F0679A-609B-422A-9B3D-1F39D7E04371}" destId="{68A19FA2-68AE-41BA-93E8-3A2FE70A193E}" srcOrd="0" destOrd="0" presId="urn:microsoft.com/office/officeart/2005/8/layout/process4"/>
    <dgm:cxn modelId="{8F5AAB06-F1DF-4DE1-B094-63FD53DE04E1}" srcId="{D1FE3181-BF8C-4852-ADC0-79F13A8224CE}" destId="{AB5BA9DE-AEBD-479C-9649-0FF5BBB52DFD}" srcOrd="1" destOrd="0" parTransId="{B727533E-865D-47F3-99AF-DC52297BD364}" sibTransId="{C98A0773-7BD8-4669-B6B6-D7F8978D6754}"/>
    <dgm:cxn modelId="{7EF3F67E-EB7C-4ACB-8954-56270C5E97B9}" type="presParOf" srcId="{D512FAD6-B0CE-4C18-881D-1DD50954C340}" destId="{F9C63D1D-3929-4044-82C2-3DDC4284D2A3}" srcOrd="0" destOrd="0" presId="urn:microsoft.com/office/officeart/2005/8/layout/process4"/>
    <dgm:cxn modelId="{B29EB823-F679-4A00-8FBA-539E01F24FF1}" type="presParOf" srcId="{F9C63D1D-3929-4044-82C2-3DDC4284D2A3}" destId="{A50C94DA-B9EE-4A8D-A386-DACBB18AF01E}" srcOrd="0" destOrd="0" presId="urn:microsoft.com/office/officeart/2005/8/layout/process4"/>
    <dgm:cxn modelId="{60D8DEA2-477E-4AED-A054-49467ACAD6C5}" type="presParOf" srcId="{F9C63D1D-3929-4044-82C2-3DDC4284D2A3}" destId="{F9B4C772-AD3D-48A4-9D42-9FCAF66D5804}" srcOrd="1" destOrd="0" presId="urn:microsoft.com/office/officeart/2005/8/layout/process4"/>
    <dgm:cxn modelId="{D8428166-9D16-40C2-99A4-24AEB3BF77B5}" type="presParOf" srcId="{F9C63D1D-3929-4044-82C2-3DDC4284D2A3}" destId="{64951A3D-01E3-4704-9CCC-48CEC9C61C08}" srcOrd="2" destOrd="0" presId="urn:microsoft.com/office/officeart/2005/8/layout/process4"/>
    <dgm:cxn modelId="{B5E6A13A-BBE9-441C-A547-0567E3F9D870}" type="presParOf" srcId="{64951A3D-01E3-4704-9CCC-48CEC9C61C08}" destId="{223516CA-071B-42BA-A408-841DFC45B747}" srcOrd="0" destOrd="0" presId="urn:microsoft.com/office/officeart/2005/8/layout/process4"/>
    <dgm:cxn modelId="{3BECF9C3-B81F-48AC-AAE2-51A4EFC08D91}" type="presParOf" srcId="{64951A3D-01E3-4704-9CCC-48CEC9C61C08}" destId="{68A19FA2-68AE-41BA-93E8-3A2FE70A193E}" srcOrd="1" destOrd="0" presId="urn:microsoft.com/office/officeart/2005/8/layout/process4"/>
    <dgm:cxn modelId="{DF6C7F58-501E-4475-9F82-77DCBB593101}" type="presParOf" srcId="{D512FAD6-B0CE-4C18-881D-1DD50954C340}" destId="{DB62E12E-8893-437A-836B-E44CB40ECC11}" srcOrd="1" destOrd="0" presId="urn:microsoft.com/office/officeart/2005/8/layout/process4"/>
    <dgm:cxn modelId="{2148E01E-7A07-48A9-A6A1-E9716F3DC2F7}" type="presParOf" srcId="{D512FAD6-B0CE-4C18-881D-1DD50954C340}" destId="{D003C4CC-88E6-413A-B8F3-6F9C2DCD33EA}" srcOrd="2" destOrd="0" presId="urn:microsoft.com/office/officeart/2005/8/layout/process4"/>
    <dgm:cxn modelId="{3C3E9C7D-E1E1-4A36-BD7E-CF7E2A0837FE}" type="presParOf" srcId="{D003C4CC-88E6-413A-B8F3-6F9C2DCD33EA}" destId="{939E3A38-70F1-4EC7-8064-A788ED6BE883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165106-8B79-479F-B68D-688BA91F4100}">
      <dsp:nvSpPr>
        <dsp:cNvPr id="0" name=""/>
        <dsp:cNvSpPr/>
      </dsp:nvSpPr>
      <dsp:spPr>
        <a:xfrm>
          <a:off x="0" y="4010404"/>
          <a:ext cx="8135938" cy="13163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Закрепление</a:t>
          </a:r>
          <a:endParaRPr lang="ru-RU" sz="2500" kern="1200" dirty="0"/>
        </a:p>
      </dsp:txBody>
      <dsp:txXfrm>
        <a:off x="0" y="4010404"/>
        <a:ext cx="8135938" cy="710804"/>
      </dsp:txXfrm>
    </dsp:sp>
    <dsp:sp modelId="{29319C05-23D3-40CE-AE9E-F8C9A6CADF0B}">
      <dsp:nvSpPr>
        <dsp:cNvPr id="0" name=""/>
        <dsp:cNvSpPr/>
      </dsp:nvSpPr>
      <dsp:spPr>
        <a:xfrm>
          <a:off x="0" y="4694882"/>
          <a:ext cx="4067969" cy="605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Управление процессом перехода от теории к практике</a:t>
          </a:r>
          <a:endParaRPr lang="ru-RU" sz="900" kern="1200" dirty="0"/>
        </a:p>
      </dsp:txBody>
      <dsp:txXfrm>
        <a:off x="0" y="4694882"/>
        <a:ext cx="4067969" cy="605499"/>
      </dsp:txXfrm>
    </dsp:sp>
    <dsp:sp modelId="{370E8A29-FB76-4DCB-BD6B-09B01108B5C1}">
      <dsp:nvSpPr>
        <dsp:cNvPr id="0" name=""/>
        <dsp:cNvSpPr/>
      </dsp:nvSpPr>
      <dsp:spPr>
        <a:xfrm>
          <a:off x="4067969" y="4680295"/>
          <a:ext cx="4067969" cy="60549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Приобретение умений и навыков, способов деятельности, УУД, их систематизация</a:t>
          </a:r>
          <a:endParaRPr lang="ru-RU" sz="900" kern="1200" dirty="0"/>
        </a:p>
      </dsp:txBody>
      <dsp:txXfrm>
        <a:off x="4067969" y="4680295"/>
        <a:ext cx="4067969" cy="605499"/>
      </dsp:txXfrm>
    </dsp:sp>
    <dsp:sp modelId="{D39310FD-4F16-48F0-8F40-CD3DC78668B7}">
      <dsp:nvSpPr>
        <dsp:cNvPr id="0" name=""/>
        <dsp:cNvSpPr/>
      </dsp:nvSpPr>
      <dsp:spPr>
        <a:xfrm rot="10800000">
          <a:off x="0" y="2005672"/>
          <a:ext cx="8135938" cy="20244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Осмысление</a:t>
          </a:r>
          <a:endParaRPr lang="ru-RU" sz="2500" kern="1200" dirty="0"/>
        </a:p>
      </dsp:txBody>
      <dsp:txXfrm rot="-10800000">
        <a:off x="0" y="2005672"/>
        <a:ext cx="8135938" cy="710590"/>
      </dsp:txXfrm>
    </dsp:sp>
    <dsp:sp modelId="{5250A2C4-5A06-4732-AA7F-E2F52C313D02}">
      <dsp:nvSpPr>
        <dsp:cNvPr id="0" name=""/>
        <dsp:cNvSpPr/>
      </dsp:nvSpPr>
      <dsp:spPr>
        <a:xfrm>
          <a:off x="0" y="2716263"/>
          <a:ext cx="4067969" cy="6053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1.Управление процессом осознания и приобретения ЗУНОВ, новых способов деятельности, УУД;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2.Управление процессом познания научных закономерностей и законов</a:t>
          </a:r>
          <a:endParaRPr lang="ru-RU" sz="900" kern="1200" dirty="0"/>
        </a:p>
      </dsp:txBody>
      <dsp:txXfrm>
        <a:off x="0" y="2716263"/>
        <a:ext cx="4067969" cy="605318"/>
      </dsp:txXfrm>
    </dsp:sp>
    <dsp:sp modelId="{374C9776-7E3F-4704-AD74-35067F6C5A14}">
      <dsp:nvSpPr>
        <dsp:cNvPr id="0" name=""/>
        <dsp:cNvSpPr/>
      </dsp:nvSpPr>
      <dsp:spPr>
        <a:xfrm>
          <a:off x="4067969" y="2716263"/>
          <a:ext cx="4067969" cy="6053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1.Анализ, синтез, сравнение, сопоставление, обобщение, систематизация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2.Помание закономерностей и законов, понимание причинно-следственных связей</a:t>
          </a:r>
          <a:endParaRPr lang="ru-RU" sz="900" kern="1200" dirty="0"/>
        </a:p>
      </dsp:txBody>
      <dsp:txXfrm>
        <a:off x="4067969" y="2716263"/>
        <a:ext cx="4067969" cy="605318"/>
      </dsp:txXfrm>
    </dsp:sp>
    <dsp:sp modelId="{697A2A60-F7F8-461B-BFC9-CDEEF8C3AE2C}">
      <dsp:nvSpPr>
        <dsp:cNvPr id="0" name=""/>
        <dsp:cNvSpPr/>
      </dsp:nvSpPr>
      <dsp:spPr>
        <a:xfrm rot="10800000">
          <a:off x="0" y="941"/>
          <a:ext cx="8135938" cy="2024475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>
              <a:latin typeface="Times New Roman" pitchFamily="18" charset="0"/>
              <a:cs typeface="Times New Roman" pitchFamily="18" charset="0"/>
            </a:rPr>
            <a:t>Восприятие</a:t>
          </a:r>
          <a:endParaRPr lang="ru-RU" sz="2500" kern="1200" dirty="0"/>
        </a:p>
      </dsp:txBody>
      <dsp:txXfrm rot="-10800000">
        <a:off x="0" y="941"/>
        <a:ext cx="8135938" cy="710590"/>
      </dsp:txXfrm>
    </dsp:sp>
    <dsp:sp modelId="{464D1CF6-9273-4B7A-A32A-8AE4E862BC50}">
      <dsp:nvSpPr>
        <dsp:cNvPr id="0" name=""/>
        <dsp:cNvSpPr/>
      </dsp:nvSpPr>
      <dsp:spPr>
        <a:xfrm>
          <a:off x="0" y="711532"/>
          <a:ext cx="4067969" cy="6053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Деятельность преподавателя: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1.Разъяснение целей и задач обучения, создание положительной мотивации;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2.Ознакомление обучающихся с новыми знаниями</a:t>
          </a:r>
          <a:endParaRPr lang="ru-RU" sz="900" kern="1200" dirty="0"/>
        </a:p>
      </dsp:txBody>
      <dsp:txXfrm>
        <a:off x="0" y="711532"/>
        <a:ext cx="4067969" cy="605318"/>
      </dsp:txXfrm>
    </dsp:sp>
    <dsp:sp modelId="{D4503CE0-3862-4CEA-BBA5-EB36958D6EBF}">
      <dsp:nvSpPr>
        <dsp:cNvPr id="0" name=""/>
        <dsp:cNvSpPr/>
      </dsp:nvSpPr>
      <dsp:spPr>
        <a:xfrm>
          <a:off x="4067969" y="711532"/>
          <a:ext cx="4067969" cy="60531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11430" rIns="64008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latin typeface="Times New Roman" pitchFamily="18" charset="0"/>
              <a:cs typeface="Times New Roman" pitchFamily="18" charset="0"/>
            </a:rPr>
            <a:t>Деятельность студента: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1.Собственная деятельность по осознанию целей учения;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 smtClean="0">
              <a:latin typeface="Times New Roman" pitchFamily="18" charset="0"/>
              <a:cs typeface="Times New Roman" pitchFamily="18" charset="0"/>
            </a:rPr>
            <a:t>2.Восприятие новых знаний</a:t>
          </a:r>
          <a:endParaRPr lang="ru-RU" sz="900" kern="1200" dirty="0"/>
        </a:p>
      </dsp:txBody>
      <dsp:txXfrm>
        <a:off x="4067969" y="711532"/>
        <a:ext cx="4067969" cy="6053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B4C772-AD3D-48A4-9D42-9FCAF66D5804}">
      <dsp:nvSpPr>
        <dsp:cNvPr id="0" name=""/>
        <dsp:cNvSpPr/>
      </dsp:nvSpPr>
      <dsp:spPr>
        <a:xfrm>
          <a:off x="0" y="1435555"/>
          <a:ext cx="8208912" cy="20728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Применение на практике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0" y="1435555"/>
        <a:ext cx="8208912" cy="1119322"/>
      </dsp:txXfrm>
    </dsp:sp>
    <dsp:sp modelId="{223516CA-071B-42BA-A408-841DFC45B747}">
      <dsp:nvSpPr>
        <dsp:cNvPr id="0" name=""/>
        <dsp:cNvSpPr/>
      </dsp:nvSpPr>
      <dsp:spPr>
        <a:xfrm>
          <a:off x="0" y="2554878"/>
          <a:ext cx="4104456" cy="9534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1.Организация самостоятельной, творческой деятельности обучающихся;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2.Проверка, оценка изменений в </a:t>
          </a:r>
          <a:r>
            <a:rPr lang="ru-RU" sz="1500" kern="1200" dirty="0" err="1" smtClean="0">
              <a:latin typeface="Times New Roman" pitchFamily="18" charset="0"/>
              <a:cs typeface="Times New Roman" pitchFamily="18" charset="0"/>
            </a:rPr>
            <a:t>обученности</a:t>
          </a: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, развитии обучающихся</a:t>
          </a:r>
          <a:endParaRPr lang="ru-RU" sz="1500" kern="1200" dirty="0"/>
        </a:p>
      </dsp:txBody>
      <dsp:txXfrm>
        <a:off x="0" y="2554878"/>
        <a:ext cx="4104456" cy="953496"/>
      </dsp:txXfrm>
    </dsp:sp>
    <dsp:sp modelId="{68A19FA2-68AE-41BA-93E8-3A2FE70A193E}">
      <dsp:nvSpPr>
        <dsp:cNvPr id="0" name=""/>
        <dsp:cNvSpPr/>
      </dsp:nvSpPr>
      <dsp:spPr>
        <a:xfrm>
          <a:off x="4104456" y="2511918"/>
          <a:ext cx="4104456" cy="95349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9050" rIns="10668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1. Практическая деятельность по самостоятельному решению возникающих проблем;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>
              <a:latin typeface="Times New Roman" pitchFamily="18" charset="0"/>
              <a:cs typeface="Times New Roman" pitchFamily="18" charset="0"/>
            </a:rPr>
            <a:t>2. Самоконтроль, самодиагностика достижений</a:t>
          </a:r>
          <a:endParaRPr lang="ru-RU" sz="1500" kern="1200" dirty="0"/>
        </a:p>
      </dsp:txBody>
      <dsp:txXfrm>
        <a:off x="4104456" y="2511918"/>
        <a:ext cx="4104456" cy="953496"/>
      </dsp:txXfrm>
    </dsp:sp>
    <dsp:sp modelId="{939E3A38-70F1-4EC7-8064-A788ED6BE883}">
      <dsp:nvSpPr>
        <dsp:cNvPr id="0" name=""/>
        <dsp:cNvSpPr/>
      </dsp:nvSpPr>
      <dsp:spPr>
        <a:xfrm rot="10800000">
          <a:off x="0" y="0"/>
          <a:ext cx="8208912" cy="146364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808" tIns="241808" rIns="241808" bIns="241808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400" kern="1200" dirty="0" smtClean="0">
              <a:latin typeface="Times New Roman" pitchFamily="18" charset="0"/>
              <a:cs typeface="Times New Roman" pitchFamily="18" charset="0"/>
            </a:rPr>
            <a:t>Закрепление</a:t>
          </a:r>
          <a:endParaRPr lang="ru-RU" sz="3400" kern="1200" dirty="0">
            <a:latin typeface="Times New Roman" pitchFamily="18" charset="0"/>
            <a:cs typeface="Times New Roman" pitchFamily="18" charset="0"/>
          </a:endParaRPr>
        </a:p>
      </dsp:txBody>
      <dsp:txXfrm rot="10800000">
        <a:off x="0" y="0"/>
        <a:ext cx="8208912" cy="9510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4ECF8A-09D6-419B-8C6E-643ED412B958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689475"/>
            <a:ext cx="5438775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6C44A-6D6F-413F-A738-CBA983535B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002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E3B96A-069E-4137-9857-29828606B90B}" type="slidenum">
              <a:rPr lang="ru-RU" smtClean="0"/>
              <a:pPr/>
              <a:t>30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30.01.2014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charko.narod.ru/index55.html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640960" cy="3702273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>
                <a:latin typeface="Times New Roman" pitchFamily="18" charset="0"/>
                <a:cs typeface="Times New Roman" pitchFamily="18" charset="0"/>
              </a:rPr>
            </a:b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текстовой деятельности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при организации аудиторной и  самостоятельной работы студентов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221088"/>
            <a:ext cx="7854696" cy="1752600"/>
          </a:xfrm>
        </p:spPr>
        <p:txBody>
          <a:bodyPr>
            <a:normAutofit/>
          </a:bodyPr>
          <a:lstStyle/>
          <a:p>
            <a:r>
              <a:rPr lang="ru-RU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Ходырева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Т.С.,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к.пед.н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., доцент кафедры педагогики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пед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психологии ИППСТ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УдГУ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116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806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Интерактивное обучение одновременно решает три задачи:</a:t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Autofit/>
          </a:bodyPr>
          <a:lstStyle/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учебно-познавательную 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предельно конкретную;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коммуникационно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-развивающую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связанную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общим эмоционально-интеллектуальным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фоном процесса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познания;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социально-ориентационную -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результаты 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проявляются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уже за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пределами учебного времени и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пространства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5174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15212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Компетентность – это навык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+ мастерство +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личностно опосредованный результат обучения и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самообразования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04056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Основания для организации аудиторной и СР: </a:t>
            </a:r>
          </a:p>
          <a:p>
            <a:pPr algn="ctr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активность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субъектов образовательного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процесса;</a:t>
            </a:r>
          </a:p>
          <a:p>
            <a:pPr algn="ctr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осознанность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участия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 учебной деятельности</a:t>
            </a:r>
          </a:p>
          <a:p>
            <a:endParaRPr lang="ru-RU" sz="2000" dirty="0" smtClean="0"/>
          </a:p>
          <a:p>
            <a:endParaRPr lang="ru-RU" sz="2000" dirty="0" smtClean="0"/>
          </a:p>
          <a:p>
            <a:pPr marL="0" indent="0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dirty="0" smtClean="0"/>
          </a:p>
          <a:p>
            <a:pPr marL="0" indent="0">
              <a:buNone/>
            </a:pPr>
            <a:endParaRPr lang="ru-RU" sz="2000" dirty="0"/>
          </a:p>
          <a:p>
            <a:endParaRPr lang="ru-RU" sz="2000" dirty="0" smtClean="0"/>
          </a:p>
          <a:p>
            <a:endParaRPr lang="ru-RU" sz="1600" dirty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712710"/>
            <a:ext cx="1988612" cy="285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873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080120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Какой инструмент необходим для повышения эффективности аудиторной и СРС? 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568952" cy="5400600"/>
          </a:xfrm>
        </p:spPr>
        <p:txBody>
          <a:bodyPr>
            <a:normAutofit fontScale="92500" lnSpcReduction="20000"/>
          </a:bodyPr>
          <a:lstStyle/>
          <a:p>
            <a:pPr marL="0" algn="ctr">
              <a:lnSpc>
                <a:spcPct val="110000"/>
              </a:lnSpc>
              <a:spcBef>
                <a:spcPts val="0"/>
              </a:spcBef>
            </a:pP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Овладение </a:t>
            </a:r>
            <a:r>
              <a:rPr lang="ru-RU" sz="2800" b="1" i="1" u="sng" dirty="0">
                <a:latin typeface="Times New Roman" pitchFamily="18" charset="0"/>
                <a:cs typeface="Times New Roman" pitchFamily="18" charset="0"/>
              </a:rPr>
              <a:t>стратегиями активного </a:t>
            </a:r>
            <a:r>
              <a:rPr lang="ru-RU" sz="2800" b="1" i="1" u="sng" dirty="0" smtClean="0">
                <a:latin typeface="Times New Roman" pitchFamily="18" charset="0"/>
                <a:cs typeface="Times New Roman" pitchFamily="18" charset="0"/>
              </a:rPr>
              <a:t>учения!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самоосознания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самооценки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формирования позитивного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отношения к учебной деятельности;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эффективного распределения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времени;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стратегии активного слушания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и конспектирования;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2200" b="1" i="1" dirty="0">
                <a:latin typeface="Times New Roman" pitchFamily="18" charset="0"/>
                <a:cs typeface="Times New Roman" pitchFamily="18" charset="0"/>
              </a:rPr>
              <a:t>активного чтения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стратегии использования графических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организаторов;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подготовки к тестам и экзаменам;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стратегии, улучшающие запоминание;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усвоения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предметного содержания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 контексте конкретных дисциплин;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стратегии написания письменных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работ;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поиска, отбора, обработки и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оценивания информации;</a:t>
            </a: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стратегии мониторинга и оценки своего академического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роста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10000"/>
              </a:lnSpc>
              <a:spcBef>
                <a:spcPts val="0"/>
              </a:spcBef>
            </a:pP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Левина Л.М. Организация самостоятельной работы студентов в условиях перехода на двухуровневую систему высшего профессионального образования. – Нижний Новгород, 2010. </a:t>
            </a:r>
          </a:p>
        </p:txBody>
      </p:sp>
    </p:spTree>
    <p:extLst>
      <p:ext uri="{BB962C8B-B14F-4D97-AF65-F5344CB8AC3E}">
        <p14:creationId xmlns:p14="http://schemas.microsoft.com/office/powerpoint/2010/main" val="394840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Учебные стратегии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772816"/>
            <a:ext cx="8496944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набор действий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которые предпринимает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обучающийся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для того, чтобы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облегчить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обучение, сделать его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эффективнее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результативнее, быстрее, приятнее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нацелить и приблизить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деятельность учения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к своим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собственным целям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22211"/>
            <a:ext cx="23622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141237"/>
            <a:ext cx="17049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54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Стратегия чтения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343872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план и программа действий и операций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читателя, работающего с текстом, которые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способствуют развитию умений чтения и размышлению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о читаемом и прочитанном, и включают в себя процедуры анализа информации и степени ее понимания, а также взаимодействие «читатель – текст» (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диалог с текстом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15240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1905000" cy="240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221088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29" y="3933056"/>
            <a:ext cx="180975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1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485" y="332656"/>
            <a:ext cx="8496944" cy="460851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Стратегия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единица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организации деятельности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чтения;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Стратегия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принадлежит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преподавателю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так и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студенту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Обучение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организованное с помощью стратегий, реально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изменяет поведение обеих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сторон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увеличивая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активность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студента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усиливая значимость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преподавателя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качестве </a:t>
            </a:r>
            <a:r>
              <a:rPr lang="ru-RU" sz="2400" b="1" i="1" dirty="0" err="1" smtClean="0">
                <a:latin typeface="Times New Roman" pitchFamily="18" charset="0"/>
                <a:cs typeface="Times New Roman" pitchFamily="18" charset="0"/>
              </a:rPr>
              <a:t>фасилитатора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обучения: 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педагог </a:t>
            </a:r>
            <a:r>
              <a:rPr lang="ru-RU" sz="2400" i="1" dirty="0">
                <a:latin typeface="Times New Roman" pitchFamily="18" charset="0"/>
                <a:cs typeface="Times New Roman" pitchFamily="18" charset="0"/>
              </a:rPr>
              <a:t>не может научить читать, он может помочь обучающемуся научиться читать.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75856" y="5733256"/>
            <a:ext cx="5554960" cy="8793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Н.Н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b="1" i="1" dirty="0" err="1" smtClean="0">
                <a:latin typeface="Times New Roman" pitchFamily="18" charset="0"/>
                <a:cs typeface="Times New Roman" pitchFamily="18" charset="0"/>
              </a:rPr>
              <a:t>Сметанникова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Стратегии воспитания читателя в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культуросозидающей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модели образования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15" y="149629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Условия овладения обучающимися стратегиями чтения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12" y="4745119"/>
            <a:ext cx="1503040" cy="21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539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Стратегиальный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читатель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340768"/>
            <a:ext cx="8496944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</a:p>
          <a:p>
            <a:pPr>
              <a:buFontTx/>
              <a:buChar char="-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выстраивает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план, направление своей деятельности;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формулирует 4 необходимых вопроса и сам отвечает на них: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1.Какова цель моего чтения?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2.Какой текст я собираюсь читать?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3.Как я буду его читать?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Как я буду проверять, контролировать, оценивать качество своего чтения?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836712"/>
            <a:ext cx="226695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613" y="3284984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18" descr="read45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584" y="23166"/>
            <a:ext cx="1872208" cy="2009199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395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51216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стратегиального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читателя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стадии: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предтекстовую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 текстовую и 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послетекстовую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35760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3 стадии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560" y="3429000"/>
            <a:ext cx="3048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7740" y="3429000"/>
            <a:ext cx="27432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0574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11731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Структура текстовой деятельности: </a:t>
            </a:r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предтекстовая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 (ориентировочная) стадия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6408933"/>
              </p:ext>
            </p:extLst>
          </p:nvPr>
        </p:nvGraphicFramePr>
        <p:xfrm>
          <a:off x="467544" y="1484784"/>
          <a:ext cx="8222704" cy="50112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1352"/>
                <a:gridCol w="4111352"/>
              </a:tblGrid>
              <a:tr h="62832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Возможные виды деятельности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704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постановка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цели и задач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чтения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(1) создание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глоссария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необходимых для чтения данного текста слов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87048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знакомство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важными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понятиями, терминами, ключевыми словами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(2) припоминание важной информации,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(3)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беглый обзор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материала, ИНСЕРТ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4044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актуализация предшествующих знаний</a:t>
                      </a:r>
                    </a:p>
                    <a:p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(4) постановка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предваряющих чтение вопросов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(5) зрительная представленность прогнозируемого содержания текста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(ассоциации)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457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формирование установки на чтение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мотивирование читателя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(6) </a:t>
                      </a:r>
                      <a:r>
                        <a:rPr lang="ru-RU" sz="18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мозговой штурм </a:t>
                      </a:r>
                      <a:endParaRPr lang="ru-RU" sz="18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5145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текстовой деятельности: 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текстовая (исполнительская) стадия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6043791"/>
              </p:ext>
            </p:extLst>
          </p:nvPr>
        </p:nvGraphicFramePr>
        <p:xfrm>
          <a:off x="251520" y="1295400"/>
          <a:ext cx="8640960" cy="52299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6331"/>
                <a:gridCol w="4494629"/>
              </a:tblGrid>
              <a:tr h="47426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Возможные виды деятельности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55676">
                <a:tc>
                  <a:txBody>
                    <a:bodyPr/>
                    <a:lstStyle/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размышление во время чтения о том, что и как я читаю и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насколько хорошо понимаю прочитанное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ru-RU" sz="20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indent="0">
                        <a:buNone/>
                      </a:pPr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(1)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установление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разнообразных и разнонаправленных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связей и отношений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ходе развития содержания текста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(2)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ведение записей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самой различной форме</a:t>
                      </a: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(3) многочисленные вариантов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работы со словом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(кластеры)</a:t>
                      </a: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000" b="1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538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Актуальность проблемы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0465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Функция преподавателя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трансляция знаний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поддержка учения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(педагог -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фасилитатор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):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создание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среды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ориентированной на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самостоятельность, интерактивность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и продуктивность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деятельности студентов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собственной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образовательной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траектории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Позиция студента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пассивный объект научения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активный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субъект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учения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субъект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познавательной,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будущей профессиональной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 социокультурной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деятельности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самостоятельно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добывающий»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необходимую информацию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конструирующий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необходимые для этого </a:t>
            </a:r>
            <a:r>
              <a:rPr lang="ru-RU" sz="1800" i="1" dirty="0">
                <a:latin typeface="Times New Roman" pitchFamily="18" charset="0"/>
                <a:cs typeface="Times New Roman" pitchFamily="18" charset="0"/>
              </a:rPr>
              <a:t>способы 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действий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Учебно-информационная образовательная среда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открытая система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постоянное обогащение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за счет внешних источников информации, активизация информационных технологий</a:t>
            </a:r>
          </a:p>
          <a:p>
            <a:pPr>
              <a:spcBef>
                <a:spcPts val="0"/>
              </a:spcBef>
            </a:pPr>
            <a:endParaRPr lang="ru-RU" sz="1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Аудиторная работа         самостоятельная работа (1 : 3)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«Центр тяжести»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обучении: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преподавание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учение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sz="1800" u="sng" dirty="0" smtClean="0">
                <a:latin typeface="Times New Roman" pitchFamily="18" charset="0"/>
                <a:cs typeface="Times New Roman" pitchFamily="18" charset="0"/>
              </a:rPr>
              <a:t>самостоятельная </a:t>
            </a:r>
            <a:r>
              <a:rPr lang="ru-RU" sz="1800" u="sng" dirty="0">
                <a:latin typeface="Times New Roman" pitchFamily="18" charset="0"/>
                <a:cs typeface="Times New Roman" pitchFamily="18" charset="0"/>
              </a:rPr>
              <a:t>деятельность студентов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 образовательной среде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ФГОС ВПО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третьего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поколения)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RU" sz="1800" b="1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Реструктуризация системы аудиторной и самостоятельной </a:t>
            </a:r>
            <a:r>
              <a:rPr lang="ru-RU" sz="1800" b="1" i="1" dirty="0">
                <a:latin typeface="Times New Roman" pitchFamily="18" charset="0"/>
                <a:cs typeface="Times New Roman" pitchFamily="18" charset="0"/>
              </a:rPr>
              <a:t>работы в </a:t>
            </a: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вузе: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внедрение инновационных форм обучения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готовность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преподавателя и студента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 своим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новым ролям, заданным инновационной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образовательной парадигмой и др.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5253615" y="842766"/>
            <a:ext cx="288032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621549" y="1928261"/>
            <a:ext cx="288032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5909581" y="3036330"/>
            <a:ext cx="288032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4478287" y="3753289"/>
            <a:ext cx="38272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5253615" y="4674102"/>
            <a:ext cx="288032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4478287" y="4359437"/>
            <a:ext cx="38272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92098" y="5331053"/>
            <a:ext cx="382729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3855861" y="4149080"/>
            <a:ext cx="288032" cy="1211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53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Структура текстовой деятельности: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послетекстовая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стадия (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постчтение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7667832"/>
              </p:ext>
            </p:extLst>
          </p:nvPr>
        </p:nvGraphicFramePr>
        <p:xfrm>
          <a:off x="251520" y="1371601"/>
          <a:ext cx="8640960" cy="5225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3212"/>
                <a:gridCol w="4577748"/>
              </a:tblGrid>
              <a:tr h="59812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Цели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Times New Roman" pitchFamily="18" charset="0"/>
                          <a:cs typeface="Times New Roman" pitchFamily="18" charset="0"/>
                        </a:rPr>
                        <a:t>Возможные виды деятельности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27624"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применение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использование материала в самых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различных ситуациях, формах, сферах</a:t>
                      </a:r>
                      <a:endParaRPr lang="ru-RU" sz="20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b="0" i="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endParaRPr lang="ru-RU" sz="20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–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включение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его в другую, более масштабную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(1) 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воспроизведение текста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 различной степенью развернутости и сжатости (краткое изложение без изменения структуры текста и с изменением его)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(2)  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аннотация, реферат или резюме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(3) 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трансформация текста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другую текстовую или </a:t>
                      </a:r>
                      <a:r>
                        <a:rPr lang="ru-RU" sz="2000" b="1" i="1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внетекстовую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форму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(иллюстрация, плакат и др.) </a:t>
                      </a:r>
                    </a:p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(4) </a:t>
                      </a:r>
                      <a:r>
                        <a:rPr lang="ru-RU" sz="20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дискуссия, дебаты </a:t>
                      </a: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 основе материала текста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45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SCAN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RUN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760640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SCAN: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Посмотрите на заголовок и подзаголовки и переделайте их в вопросы, начинающиеся с вопросительных слов: что, почему,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как: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определение ключевых вопросов,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которые предстоит ответить в процессе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чтения;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Обратите внимание на пояснения и визуальные подсказки и спросите себя, что они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означают;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Обратите внимание на выделенные слова и попытайтесь понять, что они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обозначают: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ключевые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слова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понимания основной идеи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деталей;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Прочтите вопросы после главы до чтения самого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текста: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концентрация на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этих вопросах в процессе чтения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RUN: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Читайте и изменяйте скорость чтения в зависимости от сложности отрывка: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 медленнее, если сложно и быстрее, если все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понятно;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 Пытайтесь определить новые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произношение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их вслух, находя подсказки в предложении или разбивая незнакомые слова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части;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i="1" dirty="0">
                <a:latin typeface="Times New Roman" pitchFamily="18" charset="0"/>
                <a:cs typeface="Times New Roman" pitchFamily="18" charset="0"/>
              </a:rPr>
              <a:t>7. Отметьте части текста, непонятные вам, и вернитесь к ним.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31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>не определено в стратегии?</a:t>
            </a:r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1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4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08912" cy="792088"/>
          </a:xfrm>
        </p:spPr>
        <p:txBody>
          <a:bodyPr>
            <a:noAutofit/>
          </a:bodyPr>
          <a:lstStyle/>
          <a:p>
            <a:pPr algn="ctr"/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усвоения учебного материала в соответствии с формами деятельности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преподавателя и студента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i="1" dirty="0">
                <a:latin typeface="Times New Roman" pitchFamily="18" charset="0"/>
                <a:cs typeface="Times New Roman" pitchFamily="18" charset="0"/>
              </a:rPr>
            </a:b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4860122"/>
              </p:ext>
            </p:extLst>
          </p:nvPr>
        </p:nvGraphicFramePr>
        <p:xfrm>
          <a:off x="539750" y="1196975"/>
          <a:ext cx="8135938" cy="5327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685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76672"/>
            <a:ext cx="7024744" cy="50405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Продолжение таблицы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7787361"/>
              </p:ext>
            </p:extLst>
          </p:nvPr>
        </p:nvGraphicFramePr>
        <p:xfrm>
          <a:off x="467544" y="1484784"/>
          <a:ext cx="8208912" cy="3508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39552" y="4941168"/>
            <a:ext cx="813690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Данная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развернутая схема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усвоения от первой встречи с учебным материалом до его использования в различных ситуациях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на практике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представляет</a:t>
            </a:r>
            <a:r>
              <a:rPr lang="ru-RU" sz="2000" b="1" i="1" dirty="0">
                <a:latin typeface="Times New Roman" pitchFamily="18" charset="0"/>
                <a:cs typeface="Times New Roman" pitchFamily="18" charset="0"/>
              </a:rPr>
              <a:t> общую стратегию усвоения.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908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Стратегии чтения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911824"/>
          </a:xfrm>
        </p:spPr>
        <p:txBody>
          <a:bodyPr>
            <a:normAutofit/>
          </a:bodyPr>
          <a:lstStyle/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предтекстовые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ориентирующие, готовящие чтеца к встрече с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текстом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екстовые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управляющие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чтением; </a:t>
            </a:r>
          </a:p>
          <a:p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послетекстовые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стратегии,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включающие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полученную информацию в систему понятий, знаний, умений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65313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393" y="472999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38744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553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Предтекстовые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стратегии чтения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1"/>
            <a:ext cx="8229600" cy="3375751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«Мозговой штурм»: </a:t>
            </a:r>
            <a:r>
              <a:rPr lang="ru-RU" dirty="0" smtClean="0"/>
              <a:t>актуализация предшествующих знаний и опыта, имеющих отношение к теме текста;</a:t>
            </a:r>
          </a:p>
          <a:p>
            <a:r>
              <a:rPr lang="ru-RU" b="1" i="1" dirty="0" smtClean="0"/>
              <a:t>«Глоссарий»: </a:t>
            </a:r>
            <a:r>
              <a:rPr lang="ru-RU" dirty="0" smtClean="0"/>
              <a:t>актуализация и повторение словаря, связанного с темой текста;</a:t>
            </a:r>
          </a:p>
          <a:p>
            <a:r>
              <a:rPr lang="ru-RU" b="1" i="1" dirty="0" smtClean="0"/>
              <a:t>«Ориентиры предвосхищения»</a:t>
            </a:r>
          </a:p>
          <a:p>
            <a:r>
              <a:rPr lang="ru-RU" b="1" i="1" dirty="0" smtClean="0"/>
              <a:t>«Батарея вопросов»</a:t>
            </a:r>
          </a:p>
          <a:p>
            <a:r>
              <a:rPr lang="ru-RU" b="1" i="1" dirty="0" smtClean="0"/>
              <a:t>«Предваряющие вопросы»</a:t>
            </a:r>
          </a:p>
          <a:p>
            <a:r>
              <a:rPr lang="ru-RU" b="1" i="1" dirty="0" smtClean="0"/>
              <a:t>«Рассечение вопроса»</a:t>
            </a:r>
          </a:p>
          <a:p>
            <a:pPr marL="0" indent="0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Традиционная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знаниевая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парадигма                                                              Инновационная парадигма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Блок-схема: извлечение 3"/>
          <p:cNvSpPr/>
          <p:nvPr/>
        </p:nvSpPr>
        <p:spPr>
          <a:xfrm>
            <a:off x="683568" y="4581128"/>
            <a:ext cx="1909936" cy="1728192"/>
          </a:xfrm>
          <a:prstGeom prst="flowChartExtra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объединение 4"/>
          <p:cNvSpPr/>
          <p:nvPr/>
        </p:nvSpPr>
        <p:spPr>
          <a:xfrm>
            <a:off x="5724128" y="4572503"/>
            <a:ext cx="1837928" cy="1728192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4572503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                                                                  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Предтекстовые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задания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5157192"/>
            <a:ext cx="7560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                                                                               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Текстовые задания 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5877272"/>
            <a:ext cx="7632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 smtClean="0"/>
              <a:t>                                                                 </a:t>
            </a:r>
            <a:r>
              <a:rPr lang="ru-RU" sz="2800" u="sng" dirty="0" err="1" smtClean="0">
                <a:latin typeface="Times New Roman" pitchFamily="18" charset="0"/>
                <a:cs typeface="Times New Roman" pitchFamily="18" charset="0"/>
              </a:rPr>
              <a:t>Послетекстовые</a:t>
            </a:r>
            <a:r>
              <a:rPr lang="ru-RU" sz="2800" u="sng" dirty="0" smtClean="0">
                <a:latin typeface="Times New Roman" pitchFamily="18" charset="0"/>
                <a:cs typeface="Times New Roman" pitchFamily="18" charset="0"/>
              </a:rPr>
              <a:t> задания</a:t>
            </a:r>
            <a:endParaRPr lang="ru-RU" sz="2800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33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3668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Текстовые стратегии чтения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980728"/>
            <a:ext cx="8568952" cy="5616624"/>
          </a:xfrm>
        </p:spPr>
        <p:txBody>
          <a:bodyPr/>
          <a:lstStyle/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«Чтение про себя с остановками»: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управление процессом осмысления текста во время его чтения посредством вопросов к каждому абзацу;</a:t>
            </a:r>
          </a:p>
          <a:p>
            <a:pPr algn="just"/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«Чтение про себя с пометками»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(ПМИ, «Понял – не понял – надо обсудить», «Согласен – не согласен – требуется обсуждение», ИНСЕРТ и др.): мониторинг понимания читаемого текста и его критический анализ</a:t>
            </a:r>
          </a:p>
          <a:p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215139"/>
              </p:ext>
            </p:extLst>
          </p:nvPr>
        </p:nvGraphicFramePr>
        <p:xfrm>
          <a:off x="1259632" y="4365104"/>
          <a:ext cx="7056784" cy="110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8392"/>
                <a:gridCol w="3528392"/>
              </a:tblGrid>
              <a:tr h="149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Согласен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Не согласен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Требуется обсуждение 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714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Стратегии </a:t>
            </a:r>
            <a:r>
              <a:rPr lang="ru-RU" sz="3200" b="1" i="1" dirty="0" err="1">
                <a:latin typeface="Times New Roman" pitchFamily="18" charset="0"/>
                <a:cs typeface="Times New Roman" pitchFamily="18" charset="0"/>
              </a:rPr>
              <a:t>послетекстовой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 деятельности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«Тайм-аут»: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самопроверка и оценка понимания текста путем обсуждения его в парах и в группе;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«Дебаты»: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концентрация на сути проблемы, рассмотрение различных взглядов на события, анализ и оценка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процесса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Составление кластера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Концептуальная таблица</a:t>
            </a: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41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Стратегии работы с текстами </a:t>
            </a:r>
            <a:r>
              <a:rPr lang="ru-RU" sz="3200" b="1" i="1" dirty="0" err="1" smtClean="0">
                <a:latin typeface="Times New Roman" pitchFamily="18" charset="0"/>
                <a:cs typeface="Times New Roman" pitchFamily="18" charset="0"/>
              </a:rPr>
              <a:t>убеждающе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-рассуждающего типа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2784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«Критическая оценка текста»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«Таблица исследования»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«Паутина обсуждения»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«Граф-схемы» («Узелок на память»)</a:t>
            </a: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«Бортовой журнал»</a:t>
            </a:r>
          </a:p>
          <a:p>
            <a:pPr marL="0" indent="0"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995936" y="2996952"/>
            <a:ext cx="1800200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5536" y="3068960"/>
            <a:ext cx="1512168" cy="19442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23728" y="3140968"/>
            <a:ext cx="1512168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444208" y="3068960"/>
            <a:ext cx="1800200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364088" y="3789040"/>
            <a:ext cx="1584176" cy="19082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427984" y="314096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тема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55576" y="3325634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Кто? Что?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228283" y="35103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изменения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732240" y="332563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проблема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580112" y="4045263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0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Специальные познавательные стратегии чтения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84976" cy="5184576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Создание кластера: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схемы на основе ассоциаций и смысловых конструктов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727416" y="2763419"/>
            <a:ext cx="3744416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5536" y="3717032"/>
            <a:ext cx="2952328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51384" y="3789040"/>
            <a:ext cx="302433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827584" y="5121187"/>
            <a:ext cx="1800200" cy="10081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079401" y="4985109"/>
            <a:ext cx="19442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5580112" y="4985109"/>
            <a:ext cx="2071472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2483768" y="3573016"/>
            <a:ext cx="64807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endCxn id="6" idx="2"/>
          </p:cNvCxnSpPr>
          <p:nvPr/>
        </p:nvCxnSpPr>
        <p:spPr>
          <a:xfrm>
            <a:off x="3347864" y="4329100"/>
            <a:ext cx="250352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6372200" y="4697077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5" idx="5"/>
          </p:cNvCxnSpPr>
          <p:nvPr/>
        </p:nvCxnSpPr>
        <p:spPr>
          <a:xfrm>
            <a:off x="2915506" y="4700435"/>
            <a:ext cx="432358" cy="4567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endCxn id="7" idx="0"/>
          </p:cNvCxnSpPr>
          <p:nvPr/>
        </p:nvCxnSpPr>
        <p:spPr>
          <a:xfrm flipH="1">
            <a:off x="1727684" y="4761147"/>
            <a:ext cx="10801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47128" y="2843644"/>
            <a:ext cx="2304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Определение понятия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683568" y="4077072"/>
            <a:ext cx="2231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Заболевание</a:t>
            </a:r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079611" y="5302078"/>
            <a:ext cx="1404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Этиология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295270" y="5341821"/>
            <a:ext cx="151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Патогенез</a:t>
            </a:r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6372200" y="40770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</a:t>
            </a:r>
            <a:r>
              <a:rPr lang="ru-RU" dirty="0" smtClean="0"/>
              <a:t>имптомы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751752" y="515719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Клинические исследования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092280" y="5711153"/>
            <a:ext cx="1944216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7308149" y="6065229"/>
            <a:ext cx="1512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Лечение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endCxn id="26" idx="0"/>
          </p:cNvCxnSpPr>
          <p:nvPr/>
        </p:nvCxnSpPr>
        <p:spPr>
          <a:xfrm>
            <a:off x="7651584" y="5453161"/>
            <a:ext cx="412804" cy="2579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180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5836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5847928"/>
          </a:xfrm>
        </p:spPr>
        <p:txBody>
          <a:bodyPr>
            <a:normAutofit/>
          </a:bodyPr>
          <a:lstStyle/>
          <a:p>
            <a:pPr algn="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Утвержден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Приказом Министерства образования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науки Российской Федерации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 8 ноября 2010 г. N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1118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ФЕДЕРАЛЬНЫЙ ГОСУДАРСТВЕННЫЙ ОБРАЗОВАТЕЛЬНЫЙ СТАНДАРТ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ВЫСШЕГО ПРОФЕССИОНАЛЬНОГО ОБРАЗОВАНИЯ ПО НАПРАВЛЕНИЮ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ПОДГОТОВКИ (СПЕЦИАЛЬНОСТИ) 060101 ЛЕЧЕБНОЕ ДЕЛО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(КВАЛИФИКАЦИЯ (СТЕПЕНЬ) "СПЕЦИАЛИСТ")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322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Стратегия «ПЛАН»: исследовательское чтение текста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43000"/>
            <a:ext cx="8712968" cy="5486400"/>
          </a:xfrm>
        </p:spPr>
        <p:txBody>
          <a:bodyPr>
            <a:noAutofit/>
          </a:bodyPr>
          <a:lstStyle/>
          <a:p>
            <a:pPr marL="0" algn="ctr">
              <a:spcBef>
                <a:spcPts val="0"/>
              </a:spcBef>
              <a:buNone/>
            </a:pP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До чтения:</a:t>
            </a:r>
          </a:p>
          <a:p>
            <a:pPr marL="0" algn="just"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Предсказать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содержание и структуру текста и оценить, как его прочтение поможет выполнить задание и намеченные цели. 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создание предположительного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кластера идей автора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основе  заглавия, подзаголовков, выделенных слов, информации из графических организаторов.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 –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Локализовать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известную и неизвестную информацию в кластере, оценивая свои имеющиеся знания по теме, соотнося их с идеями автора.</a:t>
            </a:r>
          </a:p>
          <a:p>
            <a:pPr marL="0" algn="just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u="sng" dirty="0" smtClean="0">
                <a:latin typeface="Times New Roman" pitchFamily="18" charset="0"/>
                <a:cs typeface="Times New Roman" pitchFamily="18" charset="0"/>
              </a:rPr>
              <a:t>ДЕЙСТВИЕ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пометки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 к известной информации и (?) к неизвестной. 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Данная стадия также позволяет определить скорость и глубину последующего прочтения текста с целью выполнения поставленного задания. Будучи хорошо знакомыми с данным методом, учащиеся часто выполняют стадии П и Л одновременно.</a:t>
            </a:r>
          </a:p>
          <a:p>
            <a:pPr marL="0" algn="just">
              <a:spcBef>
                <a:spcPts val="0"/>
              </a:spcBef>
              <a:buNone/>
            </a:pPr>
            <a:endParaRPr lang="ru-RU" sz="2000" dirty="0" smtClean="0"/>
          </a:p>
          <a:p>
            <a:pPr algn="just">
              <a:buNone/>
            </a:pPr>
            <a:r>
              <a:rPr lang="ru-RU" sz="2000" dirty="0" smtClean="0"/>
              <a:t>  </a:t>
            </a:r>
          </a:p>
          <a:p>
            <a:pPr algn="just"/>
            <a:endParaRPr lang="ru-RU" sz="2000" dirty="0" smtClean="0"/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0197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52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i="1" dirty="0" smtClean="0">
                <a:latin typeface="Times New Roman" pitchFamily="18" charset="0"/>
                <a:cs typeface="Times New Roman" pitchFamily="18" charset="0"/>
              </a:rPr>
              <a:t>Во время чтения: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838200"/>
            <a:ext cx="8568952" cy="5687144"/>
          </a:xfrm>
        </p:spPr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–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Акцентировать: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– добавить слова или короткие фразы к кластеру. </a:t>
            </a:r>
          </a:p>
          <a:p>
            <a:pPr algn="just">
              <a:buNone/>
            </a:pPr>
            <a:r>
              <a:rPr lang="ru-RU" sz="2600" u="sng" dirty="0" smtClean="0">
                <a:latin typeface="Times New Roman" pitchFamily="18" charset="0"/>
                <a:cs typeface="Times New Roman" pitchFamily="18" charset="0"/>
              </a:rPr>
              <a:t>ДЕЙСТВИЯ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1. добавление слов или коротких фраз к местам в своем кластере, помеченным вопросительным знаком;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подтверждение идей, отмеченных знаком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√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с целью объяснения данных положений.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Если учащийся читает раздел и не может выделить уточняющую или дополнительную информацию, то он либо не понял текст, либо текст не соответствует его цели чтения. </a:t>
            </a: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таком случае учащийся может перечитать текст, используя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словарь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или убрать какое-либо положение из кластера как неважное по отношению к главной идее текста.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4222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После прочтения: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62000"/>
            <a:ext cx="8640960" cy="583535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 –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новое понимание проблемы;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зафиксировать его после прочтения с целью выполнения поставленного задания. </a:t>
            </a:r>
          </a:p>
          <a:p>
            <a:pPr algn="just">
              <a:buNone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ВАРИАНТЫ ДЕЙСТВИЯ: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переструктурирование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кластера;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если в тексте предполагается совершенно иное структурирование информации, нежели первоначально задумал учащийся, то кластер можно заменить, например, на концептуальную таблицу.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На данной стадии часто бывают необходимы другие методы, позволяющие учащемуся достичь поставленных целей.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воспроизведение кластера по памяти, если стоит задача подготовиться к тесту;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4. заполнение двойного дневника, включающий в себя личностную и интеллектуальную реакцию, если прочтение текста требует оценить и прореагировать на его содержание;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5. написание краткого содержания текста, если впоследствии предполагается написание эссе в качестве теста. </a:t>
            </a:r>
          </a:p>
          <a:p>
            <a:pPr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Сам ход работы учащегося над заданием уже может дать преподавателю представление, насколько успешно учащийся работал самостоятельно.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Двойной дневник (</a:t>
            </a:r>
            <a:r>
              <a:rPr lang="ru-RU" sz="2800" b="1" i="1" dirty="0" err="1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.Бертоф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838200"/>
            <a:ext cx="8712968" cy="583116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Особенно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полезна при самостоятельной работе с объемным блоком новой информации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, так как помогает формированию личного восприятия прочитанного. </a:t>
            </a:r>
          </a:p>
          <a:p>
            <a:pPr algn="just">
              <a:buNone/>
            </a:pP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ДЕЙСТВИЯ: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1.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левой колонке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учащийся записывает цитату из текста, которая привлекла его внимание при чтении (произвела наибольшее впечатление, поразила или озадачила, вызвала понимание или протест, ассоциации с чем-то ранее известным или воспоминания из собственного опыта)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правой колонке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учащийся дает собственный комментарий к этой цитате: почему он считает ее важной или интересной, согласен или он с точкой зрения автора и почему, какие мысли она вызвала, какие вопросы возникли в связи с ней и т.д. </a:t>
            </a:r>
          </a:p>
          <a:p>
            <a:pPr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Можно оговорить заранее количество пометок на страницу текста, можно просто пояснить, что задание предполагает, что время от времени читающий останавливается и делает пометки в своем Двойном дневнике.</a:t>
            </a:r>
          </a:p>
          <a:p>
            <a:pPr algn="just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1800" i="1" dirty="0" smtClean="0"/>
              <a:t> </a:t>
            </a:r>
          </a:p>
          <a:p>
            <a:r>
              <a:rPr lang="ru-RU" sz="1800" dirty="0" smtClean="0"/>
              <a:t> </a:t>
            </a:r>
          </a:p>
          <a:p>
            <a:pPr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1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57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Двойной дневник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04800" y="1066800"/>
          <a:ext cx="86868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3400"/>
                <a:gridCol w="4343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Цитата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Комментарии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96823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201622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Рабочий листок (для стратегии «Резюме и парафраз»)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412776"/>
            <a:ext cx="8784976" cy="52928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Задание: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составьте резюме к прочитанному тексту, пользуясь приведенной ниже инструкцией: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1. Внимательно прочитайте текст.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2. Подчеркните 8 ключевых слов или фраз.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3. Выпишите их из текста.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4. Используя выделенные Вами ключевые слова и переформулировав основные идеи текста своими словами, составьте резюме: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3789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Список рекомендуемой литературы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980728"/>
            <a:ext cx="8568952" cy="5616624"/>
          </a:xfrm>
        </p:spPr>
        <p:txBody>
          <a:bodyPr>
            <a:normAutofit fontScale="62500" lnSpcReduction="20000"/>
          </a:bodyPr>
          <a:lstStyle/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Лобанов, А. П.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Самостоятельная работа студентов в контексте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подхода / А. П. Лобанов, Н. В. Дроздова // Организация самостоятельной работы студентов на факультете вуза: Материалы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междунар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науч.-прак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900" dirty="0" err="1" smtClean="0">
                <a:latin typeface="Times New Roman" pitchFamily="18" charset="0"/>
                <a:cs typeface="Times New Roman" pitchFamily="18" charset="0"/>
              </a:rPr>
              <a:t>конф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Минск, 16–17 ноября 2006 г. / Отв. ред. В. В. Сергеенкова. — Мн.: БГУ, 2006. — С. 35–38.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Лобанов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А. П., Дроздова Н. В.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Самостоятельная работа студентов в системе высшего образования Республики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Беларусь //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Tertia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Альманах. Днепропетровск, 2005. С. 71–75.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Лобанов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А. П., Дроздова Н. В.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Управляемая самостоятельная работа студентов в контексте инновационных технологий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Мн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., 2005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. 38</a:t>
            </a:r>
          </a:p>
          <a:p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Левина </a:t>
            </a:r>
            <a:r>
              <a:rPr lang="ru-RU" sz="2900" i="1" dirty="0">
                <a:latin typeface="Times New Roman" pitchFamily="18" charset="0"/>
                <a:cs typeface="Times New Roman" pitchFamily="18" charset="0"/>
              </a:rPr>
              <a:t>Л.М. 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Организация самостоятельной работы студентов в условиях перехода на двухуровневую систему высшего профессионального образования. – Нижний Новгород, 2010.</a:t>
            </a:r>
          </a:p>
          <a:p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Стратегии академического чтения и письма. Серия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«Современные технологии университетского образования». Выпуск 5 / Белорусский государственный университет. Центр проблем развития образования.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Мн.: Пропилеи, 2007.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 140с.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</a:rPr>
              <a:t> \\ </a:t>
            </a:r>
            <a:r>
              <a:rPr lang="en-US" sz="29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http://charko.narod.ru/index55.html</a:t>
            </a: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Пранцова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Г.В.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Современные стратегии чтения и понимания текста. Учебное пособие, 2011.</a:t>
            </a:r>
            <a:endParaRPr lang="en-US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Романичева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Е.С., </a:t>
            </a:r>
            <a:r>
              <a:rPr lang="ru-RU" sz="2900" i="1" dirty="0" err="1" smtClean="0">
                <a:latin typeface="Times New Roman" pitchFamily="18" charset="0"/>
                <a:cs typeface="Times New Roman" pitchFamily="18" charset="0"/>
              </a:rPr>
              <a:t>Пранцова</a:t>
            </a:r>
            <a:r>
              <a:rPr lang="ru-RU" sz="2900" i="1" dirty="0" smtClean="0">
                <a:latin typeface="Times New Roman" pitchFamily="18" charset="0"/>
                <a:cs typeface="Times New Roman" pitchFamily="18" charset="0"/>
              </a:rPr>
              <a:t> Г.В. 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Современные стратегии чтения: Учебное пособие. М.: ФОРУМ, 2013. 368 с. </a:t>
            </a:r>
          </a:p>
          <a:p>
            <a:r>
              <a:rPr lang="ru-RU" sz="2900" i="1" dirty="0" err="1">
                <a:latin typeface="Times New Roman" pitchFamily="18" charset="0"/>
                <a:cs typeface="Times New Roman" pitchFamily="18" charset="0"/>
              </a:rPr>
              <a:t>Н.Н.Сметанникова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. Стратегии воспитания читателя в </a:t>
            </a:r>
            <a:r>
              <a:rPr lang="ru-RU" sz="2900" dirty="0" err="1">
                <a:latin typeface="Times New Roman" pitchFamily="18" charset="0"/>
                <a:cs typeface="Times New Roman" pitchFamily="18" charset="0"/>
              </a:rPr>
              <a:t>культуросозидающей</a:t>
            </a:r>
            <a:r>
              <a:rPr lang="ru-RU" sz="2900" dirty="0">
                <a:latin typeface="Times New Roman" pitchFamily="18" charset="0"/>
                <a:cs typeface="Times New Roman" pitchFamily="18" charset="0"/>
              </a:rPr>
              <a:t> модели </a:t>
            </a:r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образования </a:t>
            </a:r>
            <a:r>
              <a:rPr lang="en-US" sz="2900" dirty="0">
                <a:latin typeface="Times New Roman" pitchFamily="18" charset="0"/>
                <a:cs typeface="Times New Roman" pitchFamily="18" charset="0"/>
              </a:rPr>
              <a:t>// http://mcbs.ru/files/File/smetannikova(1).pdf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3255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! Вопросы?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563888" y="1844824"/>
            <a:ext cx="2160835" cy="2349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31" y="4370101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26" y="4370101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22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i="1" dirty="0" err="1"/>
              <a:t>Селезневa</a:t>
            </a:r>
            <a:r>
              <a:rPr lang="ru-RU" sz="1600" b="1" i="1" dirty="0"/>
              <a:t> Т. Д., </a:t>
            </a:r>
            <a:r>
              <a:rPr lang="ru-RU" sz="1600" b="1" i="1" dirty="0" err="1"/>
              <a:t>Бaрсуков</a:t>
            </a:r>
            <a:r>
              <a:rPr lang="ru-RU" sz="1600" b="1" i="1" dirty="0"/>
              <a:t> В. И. </a:t>
            </a:r>
            <a:r>
              <a:rPr lang="ru-RU" sz="1600" b="1" i="1" dirty="0" err="1"/>
              <a:t>Пaтологическaя</a:t>
            </a:r>
            <a:r>
              <a:rPr lang="ru-RU" sz="1600" b="1" i="1" dirty="0"/>
              <a:t> физиология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904656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нaследственных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фaкторов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пaтологии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человекa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 Хромосомные и молекулярные болезни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нaследуемые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признaки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человекa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зaписaны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 помощью генетического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кодa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мaкромолекулярной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структуре ДНК.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Двойнaя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спирaль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ДНК,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взaимодействуя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 щелочными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белкaми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пистонaми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обрaзует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сложную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нaдмолекулярную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структуру - хромосому.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Кaждaя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хромосомa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содержит одну непрерывную молекулу ДНК, имеет определенный генный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состaв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может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передaвaть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только ей присущую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нaследственную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информaцию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Хромосомный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нaбор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кaриотип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человекa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включaет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22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пaры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aутосом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2 половые - XX или ХУ - хромосомы.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Несмотря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сложившуюся в процессе эволюции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знaчительную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стaбильность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генетического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мaтериaлa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нaличие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ДНК-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репaрирующих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ферментов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энзимов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испрaвляющих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ошибки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репликaции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ДНК), под влиянием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рaзличных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физических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ионизирующaя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рaдиaция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ультрaфиолетовые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лучи), химических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aлкирующие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другие соединения) и биологических (вирусы)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фaкторов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возможны изменения структуры ДНК -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мутaции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Учитывaя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нaличие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геноме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эукaриот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мигрирующих нуклеотидных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последовaтельностей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трaнспозонов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под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мутaцией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следует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понимaть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изменение структуры ДНК,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незaпрогрaммировaнное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геноме и имеющее фенотипическое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вырaжение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</a:pP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Мутaции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половых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клеткaх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фенотипически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проявляются в виде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нaследственного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предрaсположения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нaследственного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>
                <a:latin typeface="Times New Roman" pitchFamily="18" charset="0"/>
                <a:cs typeface="Times New Roman" pitchFamily="18" charset="0"/>
              </a:rPr>
              <a:t>зaболевaния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Нaследственнaя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предрaсположенность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это генетически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обусловленнaя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повышеннaя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подверженность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кaкому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-либо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зaболевaнию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которaя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реaлизуется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определенных условиях среды. 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нaследственной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болезни говорят в том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случaе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когдa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повреждение ДНК проявляется без дополнительного воздействия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фaкторов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среды. Все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нaследственные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болезни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человекa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подрaзделяются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две группы: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молекулярные болезни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имеющие в своей основе точечный дефект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нити ДНК, и 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хромосомные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для которых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хaрaктерно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более грубое повреждение генетического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мaтериaлa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</a:pP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Молекулярные болезни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обширнaя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группa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зaболевaний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природa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которых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связaнa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 повреждением отдельных генов.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Сейчaс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известно более 2500 молекулярных болезней. Причиной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дaнной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пaтологии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являются генные (точечные)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мутaции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т. е. изменения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последовaтельности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нуклеотидов в молекуле ДНК.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Хaрaктер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пaтологии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зaвисит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локaлизaции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повреждения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нити ДНК. В генетическом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aппaрaте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эукaриот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имеются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функционaльно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рaзличные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учaстки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: промотор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небольшaя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зонa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ДНК,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узнaющaяся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РНК-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полимерaзой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фaкторaми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инициaции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трaнскрипции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регуляторные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учaстки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энхaнсеры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(усилители) 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сaйленсеры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ослaбители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трaнскрипции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зонa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терминaции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трaнскрипции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тaкже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структурные гены, определяющие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последовaтельность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aминокислот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молекуле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белкa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Большинство генов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эукaриот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имеет прерывистую структуру: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последовaтельности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нуклеотидов, кодирующие белок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экзоны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 чередуются 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учaсткaми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не несущими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информaции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интроны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). В ядре синтезируется про-м-РНК-копия всего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генa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Дaлее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здесь же в ядре все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несмысловые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учaстки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вырезaются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, a концы кодирующих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последовaтельностей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соединяются. Этот процесс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нaзвaн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сплaйсингом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 В одном и том же гене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сплaйсинг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может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протекaть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рaзными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способaми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aльтернaтивный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сплaйсинг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), т. е. под контролем одного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генa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в принципе могут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синтезировaться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несколько полипептидов с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рaзличной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aминокислотной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err="1">
                <a:latin typeface="Times New Roman" pitchFamily="18" charset="0"/>
                <a:cs typeface="Times New Roman" pitchFamily="18" charset="0"/>
              </a:rPr>
              <a:t>последовaтельностью</a:t>
            </a:r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274320" algn="just">
              <a:lnSpc>
                <a:spcPct val="120000"/>
              </a:lnSpc>
              <a:spcBef>
                <a:spcPts val="0"/>
              </a:spcBef>
            </a:pP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2403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1224136"/>
          </a:xfrm>
        </p:spPr>
        <p:txBody>
          <a:bodyPr>
            <a:normAutofit/>
          </a:bodyPr>
          <a:lstStyle/>
          <a:p>
            <a:pPr algn="ctr"/>
            <a:r>
              <a:rPr lang="ru-RU" sz="2000" b="1" i="1" u="sng" dirty="0">
                <a:latin typeface="Times New Roman" pitchFamily="18" charset="0"/>
                <a:cs typeface="Times New Roman" pitchFamily="18" charset="0"/>
              </a:rPr>
              <a:t>Стратегия работы со сплошным текстом, содержащим большое количество понятий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3285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b="1" u="sng" dirty="0" err="1">
                <a:latin typeface="Times New Roman" pitchFamily="18" charset="0"/>
                <a:cs typeface="Times New Roman" pitchFamily="18" charset="0"/>
              </a:rPr>
              <a:t>Предтекстовая</a:t>
            </a:r>
            <a:r>
              <a:rPr lang="ru-RU" b="1" u="sng" dirty="0">
                <a:latin typeface="Times New Roman" pitchFamily="18" charset="0"/>
                <a:cs typeface="Times New Roman" pitchFamily="18" charset="0"/>
              </a:rPr>
              <a:t> деятельность: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 Обратите внимание на название текста. Выделите ключевые понятия.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Роль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нaследственных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фaкторов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пaтологии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человекa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. Хромосомные и молекулярные болезни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Наследственные факторы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Патологии 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Хромосомные болезни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Молекулярные болезни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2. Составьте глоссарий к каждому ключевому понятию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(работа в парах: студенты делят ключевые понятия – каждый составляет по своему понятию глоссарий, затем происходит обсуждение в парах и обмен полученной и проанализированной информацией).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Наследственные факторы: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генетический код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ДНК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щелочные белки (пистоны),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хромосомный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нaбор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кaриотип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)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aутосома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i="1" dirty="0">
                <a:latin typeface="Times New Roman" pitchFamily="18" charset="0"/>
                <a:cs typeface="Times New Roman" pitchFamily="18" charset="0"/>
              </a:rPr>
              <a:t>хромосома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3. Отметьте известные вам понятия знаком √, а неизвестные  - ?.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697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Компетенции и предъявляемые требования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052736"/>
            <a:ext cx="8640960" cy="5472608"/>
          </a:xfrm>
        </p:spPr>
        <p:txBody>
          <a:bodyPr>
            <a:noAutofit/>
          </a:bodyPr>
          <a:lstStyle/>
          <a:p>
            <a:pPr marL="0" algn="just">
              <a:spcBef>
                <a:spcPts val="0"/>
              </a:spcBef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ОК-5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студент должен обладать способностью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готовностью к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логическому и аргументированному анализу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публичной речи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ведению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дискуссии и полемики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к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редактированию текстов профессионального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содержания</a:t>
            </a:r>
          </a:p>
          <a:p>
            <a:pPr marL="0" algn="just">
              <a:spcBef>
                <a:spcPts val="0"/>
              </a:spcBef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7.3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 Реализация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компетентностного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подхода:</a:t>
            </a:r>
          </a:p>
          <a:p>
            <a:pPr marL="0" algn="just">
              <a:spcBef>
                <a:spcPts val="0"/>
              </a:spcBef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широкое использование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учебном процессе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активных и интерактивных форм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проведения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занятий (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компьютерных симуляций, деловых и ролевых игр, разбор конкретных ситуаций,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психологические и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иные тренинги)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в сочетании с внеаудиторной работой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 целью формирования и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развития профессиональных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навыков обучающихся. </a:t>
            </a:r>
          </a:p>
          <a:p>
            <a:pPr marL="0" algn="just">
              <a:spcBef>
                <a:spcPts val="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Удельный вес занятий, проводимых в интерактивных формах,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менее </a:t>
            </a:r>
            <a:r>
              <a:rPr lang="ru-RU" sz="2400" b="1" i="1" dirty="0">
                <a:latin typeface="Times New Roman" pitchFamily="18" charset="0"/>
                <a:cs typeface="Times New Roman" pitchFamily="18" charset="0"/>
              </a:rPr>
              <a:t>5 (пяти)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процентов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аудиторных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занятий. </a:t>
            </a:r>
          </a:p>
        </p:txBody>
      </p:sp>
    </p:spTree>
    <p:extLst>
      <p:ext uri="{BB962C8B-B14F-4D97-AF65-F5344CB8AC3E}">
        <p14:creationId xmlns:p14="http://schemas.microsoft.com/office/powerpoint/2010/main" val="341718588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568952" cy="864096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Текстовая деятельность: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568863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4. Внимательно прочитайте весь текст. </a:t>
            </a: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5. При повторном чтении запишите определение или дополнительную информацию для каждого термина (завершайте создание глоссария – словаря терминов по данной теме; если вы не помните значение термина и его нет в тексте – выделите его и выпишите из словаря медицинских терминов).</a:t>
            </a:r>
          </a:p>
          <a:p>
            <a:pPr marL="0" indent="0" algn="just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Хромосома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нaдмолекулярная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структура, которая содержит одну непрерывную молекулу ДНК, имеет определенный генный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состaв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и может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передaвaть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только ей присущую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нaследственную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>
                <a:latin typeface="Times New Roman" pitchFamily="18" charset="0"/>
                <a:cs typeface="Times New Roman" pitchFamily="18" charset="0"/>
              </a:rPr>
              <a:t>информaцию</a:t>
            </a:r>
            <a:r>
              <a:rPr lang="ru-RU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6. По каждому ключевому понятию составьте кластер из выделенных терминов, входящих в смысловое поле ключевого понятия. У вас получится 4 кластера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(работа в малых группах – каждая группа составляет кластер по одному ключевому понятию, затем он представляется всей группе, совместно обсуждается и записывается всеми студентами).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7083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u="sng" dirty="0" err="1">
                <a:latin typeface="Times New Roman" pitchFamily="18" charset="0"/>
                <a:cs typeface="Times New Roman" pitchFamily="18" charset="0"/>
              </a:rPr>
              <a:t>Послетекстовая</a:t>
            </a:r>
            <a:r>
              <a:rPr lang="ru-RU" sz="2800" b="1" u="sng" dirty="0">
                <a:latin typeface="Times New Roman" pitchFamily="18" charset="0"/>
                <a:cs typeface="Times New Roman" pitchFamily="18" charset="0"/>
              </a:rPr>
              <a:t> деятельность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7. Создайте концептуальную таблицу или общий кластер из ключевых понятий текста </a:t>
            </a:r>
            <a:r>
              <a:rPr lang="ru-RU" u="sng" dirty="0">
                <a:latin typeface="Times New Roman" pitchFamily="18" charset="0"/>
                <a:cs typeface="Times New Roman" pitchFamily="18" charset="0"/>
              </a:rPr>
              <a:t>(работа в малых группах - каждая группа составляет свой кластер, затем он представляется всей группе, совместно обсуждается и записывается всеми студентами самый, с их точки зрения, удачный вариант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Данное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(7 шаг) может быть вынесено на домашнюю работу с последующей проверкой и обсуждением в аудитории.</a:t>
            </a:r>
          </a:p>
          <a:p>
            <a:pPr marL="0" indent="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6630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60113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119313"/>
            <a:ext cx="2619375" cy="261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531" y="4370101"/>
            <a:ext cx="2381250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2026" y="4370101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2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476672"/>
            <a:ext cx="8712968" cy="61206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7902"/>
            <a:ext cx="8113745" cy="522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72235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Предъявляемые требования к организации учебного процесса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842493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5441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Задачи 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преподавателя-ведущего в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интерактивном обучении</a:t>
            </a:r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i="1" dirty="0">
                <a:latin typeface="Times New Roman" pitchFamily="18" charset="0"/>
                <a:cs typeface="Times New Roman" pitchFamily="18" charset="0"/>
              </a:rPr>
            </a:b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>
            <a:normAutofit/>
          </a:bodyPr>
          <a:lstStyle/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направление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 помощь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процессу обмена информацией;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многообразия точек зрения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личному опыту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участников;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поддержка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активности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участников;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соединение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теории и практики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взаимообогащение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опыта участников;</a:t>
            </a:r>
          </a:p>
          <a:p>
            <a:pPr algn="just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облегчение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восприятия,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усвоения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материала,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взаимопонимания участников;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поощрение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творчества и самостоятельности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2852936"/>
            <a:ext cx="2333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3297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57606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Принципы интерактивного обучения: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568952" cy="5400600"/>
          </a:xfrm>
        </p:spPr>
        <p:txBody>
          <a:bodyPr>
            <a:normAutofit/>
          </a:bodyPr>
          <a:lstStyle/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диалогическое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взаимодействие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малых группах </a:t>
            </a: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основе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сотрудничества;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активно-ролевая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(игровая)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412776"/>
            <a:ext cx="2333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212976"/>
            <a:ext cx="23336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36" y="5085184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3694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>
            <a:normAutofit/>
          </a:bodyPr>
          <a:lstStyle/>
          <a:p>
            <a:r>
              <a:rPr lang="ru-RU" sz="3200" b="1" i="1" dirty="0">
                <a:latin typeface="Times New Roman" pitchFamily="18" charset="0"/>
                <a:cs typeface="Times New Roman" pitchFamily="18" charset="0"/>
              </a:rPr>
              <a:t>Формы и методы интерактивного обучения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5544616"/>
          </a:xfrm>
        </p:spPr>
        <p:txBody>
          <a:bodyPr>
            <a:normAutofit/>
          </a:bodyPr>
          <a:lstStyle/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дискуссионные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диалог, групповая дискуссия, разбор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ситуаций из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практики, анализ ситуаций морального выбора и др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.;</a:t>
            </a: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игровые</a:t>
            </a:r>
            <a:r>
              <a:rPr lang="ru-RU" sz="2800" b="1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ролевые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игры,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организационно-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деятельностные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4"/>
            <a:ext cx="2664296" cy="179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085184"/>
            <a:ext cx="23050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5074588"/>
            <a:ext cx="2200275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814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2033</TotalTime>
  <Words>2565</Words>
  <Application>Microsoft Office PowerPoint</Application>
  <PresentationFormat>Экран (4:3)</PresentationFormat>
  <Paragraphs>341</Paragraphs>
  <Slides>42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Поток</vt:lpstr>
      <vt:lpstr>     Стратегии текстовой деятельности при организации аудиторной и  самостоятельной работы студентов</vt:lpstr>
      <vt:lpstr>Актуальность проблемы</vt:lpstr>
      <vt:lpstr>Презентация PowerPoint</vt:lpstr>
      <vt:lpstr>Компетенции и предъявляемые требования</vt:lpstr>
      <vt:lpstr>Презентация PowerPoint</vt:lpstr>
      <vt:lpstr>Предъявляемые требования к организации учебного процесса</vt:lpstr>
      <vt:lpstr>         Задачи преподавателя-ведущего в интерактивном обучении </vt:lpstr>
      <vt:lpstr>Принципы интерактивного обучения:</vt:lpstr>
      <vt:lpstr>Формы и методы интерактивного обучения</vt:lpstr>
      <vt:lpstr>Интерактивное обучение одновременно решает три задачи: </vt:lpstr>
      <vt:lpstr>Компетентность – это навык + мастерство + личностно опосредованный результат обучения и самообразования</vt:lpstr>
      <vt:lpstr>Какой инструмент необходим для повышения эффективности аудиторной и СРС? </vt:lpstr>
      <vt:lpstr>Учебные стратегии</vt:lpstr>
      <vt:lpstr>Стратегия чтения </vt:lpstr>
      <vt:lpstr>1. Стратегия - единица организации деятельности чтения; 2. Стратегия принадлежит как преподавателю, так и студенту;  3. Обучение, организованное с помощью стратегий, реально изменяет поведение обеих сторон, увеличивая активность студента и усиливая значимость преподавателя в качестве фасилитатора обучения: педагог не может научить читать, он может помочь обучающемуся научиться читать. </vt:lpstr>
      <vt:lpstr>                             Стратегиальный читатель</vt:lpstr>
      <vt:lpstr> Деятельность стратегиального читателя три стадии: предтекстовую,  текстовую и  послетекстовую. </vt:lpstr>
      <vt:lpstr>                   Структура текстовой деятельности: предтекстовая (ориентировочная) стадия </vt:lpstr>
      <vt:lpstr>Структура текстовой деятельности:  текстовая (исполнительская) стадия</vt:lpstr>
      <vt:lpstr>Структура текстовой деятельности: послетекстовая стадия (постчтение)</vt:lpstr>
      <vt:lpstr>SCAN and RUN </vt:lpstr>
      <vt:lpstr>Структура усвоения учебного материала в соответствии с формами деятельности преподавателя и студента </vt:lpstr>
      <vt:lpstr>Продолжение таблицы</vt:lpstr>
      <vt:lpstr>Стратегии чтения</vt:lpstr>
      <vt:lpstr>Предтекстовые стратегии чтения </vt:lpstr>
      <vt:lpstr>Текстовые стратегии чтения</vt:lpstr>
      <vt:lpstr>Стратегии послетекстовой деятельности</vt:lpstr>
      <vt:lpstr>Стратегии работы с текстами убеждающе-рассуждающего типа</vt:lpstr>
      <vt:lpstr>Специальные познавательные стратегии чтения</vt:lpstr>
      <vt:lpstr>Стратегия «ПЛАН»: исследовательское чтение текста</vt:lpstr>
      <vt:lpstr>     Во время чтения: </vt:lpstr>
      <vt:lpstr> После прочтения: </vt:lpstr>
      <vt:lpstr>Двойной дневник (А.Бертоф)</vt:lpstr>
      <vt:lpstr>Двойной дневник</vt:lpstr>
      <vt:lpstr> Рабочий листок (для стратегии «Резюме и парафраз») </vt:lpstr>
      <vt:lpstr>Список рекомендуемой литературы</vt:lpstr>
      <vt:lpstr>Спасибо за внимание! Вопросы?</vt:lpstr>
      <vt:lpstr>Селезневa Т. Д., Бaрсуков В. И. Пaтологическaя физиология </vt:lpstr>
      <vt:lpstr>Стратегия работы со сплошным текстом, содержащим большое количество понятий </vt:lpstr>
      <vt:lpstr>Текстовая деятельность: </vt:lpstr>
      <vt:lpstr>Послетекстовая деятельность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Стратегия текстовой деятельности на занятиях   с мотивированными и одаренными учащимися</dc:title>
  <dc:creator>Кирилл</dc:creator>
  <cp:lastModifiedBy>Кирилл</cp:lastModifiedBy>
  <cp:revision>131</cp:revision>
  <cp:lastPrinted>2013-12-18T18:26:32Z</cp:lastPrinted>
  <dcterms:created xsi:type="dcterms:W3CDTF">2013-12-12T14:51:11Z</dcterms:created>
  <dcterms:modified xsi:type="dcterms:W3CDTF">2014-01-30T07:49:55Z</dcterms:modified>
</cp:coreProperties>
</file>