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4" d="100"/>
          <a:sy n="64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D3F5E-70F7-4CAB-B62B-2B58324E0996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935DD-4ED6-438A-9DDF-9EC2A43538A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Исследование настойчивости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Инструкция</a:t>
            </a:r>
            <a:endParaRPr lang="ru-RU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sz="4400" dirty="0" smtClean="0"/>
              <a:t>Используя </a:t>
            </a:r>
            <a:r>
              <a:rPr lang="ru-RU" sz="4400" dirty="0"/>
              <a:t>все слова набора, напечатанные на бланке, составьте осмысленное предложение</a:t>
            </a:r>
            <a:r>
              <a:rPr lang="ru-RU" sz="4400" dirty="0" smtClean="0"/>
              <a:t>. Зафиксируйте время  </a:t>
            </a:r>
            <a:r>
              <a:rPr lang="ru-RU" sz="4400" dirty="0"/>
              <a:t>Вашей работы </a:t>
            </a:r>
            <a:r>
              <a:rPr lang="ru-RU" sz="4400" dirty="0" smtClean="0"/>
              <a:t>фиксируется</a:t>
            </a:r>
            <a:endParaRPr lang="ru-RU" sz="4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 набор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55000" lnSpcReduction="20000"/>
          </a:bodyPr>
          <a:lstStyle/>
          <a:p>
            <a:r>
              <a:rPr lang="ru-RU" sz="3800" dirty="0" smtClean="0"/>
              <a:t>Вызвать </a:t>
            </a:r>
            <a:endParaRPr lang="ru-RU" sz="3800" dirty="0"/>
          </a:p>
          <a:p>
            <a:r>
              <a:rPr lang="ru-RU" sz="3800" dirty="0"/>
              <a:t>Власти </a:t>
            </a:r>
          </a:p>
          <a:p>
            <a:r>
              <a:rPr lang="ru-RU" sz="3800" dirty="0"/>
              <a:t>Приступ </a:t>
            </a:r>
          </a:p>
          <a:p>
            <a:r>
              <a:rPr lang="ru-RU" sz="3800" dirty="0"/>
              <a:t>Обстановка </a:t>
            </a:r>
          </a:p>
          <a:p>
            <a:r>
              <a:rPr lang="ru-RU" sz="3800" dirty="0"/>
              <a:t>Меры </a:t>
            </a:r>
          </a:p>
          <a:p>
            <a:r>
              <a:rPr lang="ru-RU" sz="3800" dirty="0"/>
              <a:t>Злоба </a:t>
            </a:r>
          </a:p>
          <a:p>
            <a:r>
              <a:rPr lang="ru-RU" sz="3800" dirty="0"/>
              <a:t>Цели </a:t>
            </a:r>
          </a:p>
          <a:p>
            <a:r>
              <a:rPr lang="ru-RU" sz="3800" dirty="0"/>
              <a:t>В </a:t>
            </a:r>
          </a:p>
          <a:p>
            <a:r>
              <a:rPr lang="ru-RU" sz="3800" dirty="0"/>
              <a:t>Круги </a:t>
            </a:r>
          </a:p>
          <a:p>
            <a:r>
              <a:rPr lang="ru-RU" sz="3800" dirty="0"/>
              <a:t>Польские </a:t>
            </a:r>
          </a:p>
          <a:p>
            <a:r>
              <a:rPr lang="ru-RU" sz="3800" dirty="0"/>
              <a:t>Нормализация </a:t>
            </a:r>
          </a:p>
          <a:p>
            <a:r>
              <a:rPr lang="ru-RU" sz="3800" dirty="0"/>
              <a:t>В </a:t>
            </a:r>
          </a:p>
          <a:p>
            <a:r>
              <a:rPr lang="ru-RU" sz="3800" dirty="0"/>
              <a:t>В </a:t>
            </a:r>
          </a:p>
          <a:p>
            <a:r>
              <a:rPr lang="ru-RU" sz="3800" dirty="0"/>
              <a:t>Правые </a:t>
            </a:r>
          </a:p>
          <a:p>
            <a:r>
              <a:rPr lang="ru-RU" sz="3800" dirty="0"/>
              <a:t>Принять </a:t>
            </a:r>
          </a:p>
          <a:p>
            <a:r>
              <a:rPr lang="ru-RU" sz="3800" dirty="0"/>
              <a:t>Польша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2 набор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r>
              <a:rPr lang="ru-RU" sz="1800" dirty="0"/>
              <a:t>Страна </a:t>
            </a:r>
          </a:p>
          <a:p>
            <a:r>
              <a:rPr lang="ru-RU" sz="1800" dirty="0"/>
              <a:t>Империализм </a:t>
            </a:r>
          </a:p>
          <a:p>
            <a:r>
              <a:rPr lang="ru-RU" sz="1800" dirty="0"/>
              <a:t>Условие </a:t>
            </a:r>
          </a:p>
          <a:p>
            <a:r>
              <a:rPr lang="ru-RU" sz="1800" dirty="0"/>
              <a:t>Прежде </a:t>
            </a:r>
          </a:p>
          <a:p>
            <a:r>
              <a:rPr lang="ru-RU" sz="1800" dirty="0"/>
              <a:t>В </a:t>
            </a:r>
          </a:p>
          <a:p>
            <a:r>
              <a:rPr lang="ru-RU" sz="1800" dirty="0"/>
              <a:t>Американский </a:t>
            </a:r>
          </a:p>
          <a:p>
            <a:r>
              <a:rPr lang="ru-RU" sz="1800" dirty="0"/>
              <a:t>Единство </a:t>
            </a:r>
          </a:p>
          <a:p>
            <a:r>
              <a:rPr lang="ru-RU" sz="1800" dirty="0"/>
              <a:t>Обострение </a:t>
            </a:r>
          </a:p>
          <a:p>
            <a:r>
              <a:rPr lang="ru-RU" sz="1800" dirty="0"/>
              <a:t>Значение </a:t>
            </a:r>
          </a:p>
          <a:p>
            <a:r>
              <a:rPr lang="ru-RU" sz="1800" dirty="0"/>
              <a:t>Обстановка </a:t>
            </a:r>
          </a:p>
          <a:p>
            <a:r>
              <a:rPr lang="ru-RU" sz="1800" dirty="0"/>
              <a:t>Весь </a:t>
            </a:r>
          </a:p>
          <a:p>
            <a:r>
              <a:rPr lang="ru-RU" sz="1800" dirty="0"/>
              <a:t>Действия </a:t>
            </a:r>
          </a:p>
          <a:p>
            <a:r>
              <a:rPr lang="ru-RU" sz="1800" dirty="0"/>
              <a:t>Вызванный </a:t>
            </a:r>
          </a:p>
          <a:p>
            <a:r>
              <a:rPr lang="ru-RU" sz="1800" dirty="0"/>
              <a:t>Приобретать </a:t>
            </a:r>
          </a:p>
          <a:p>
            <a:r>
              <a:rPr lang="ru-RU" sz="1800" dirty="0"/>
              <a:t>Социалистический </a:t>
            </a:r>
          </a:p>
          <a:p>
            <a:r>
              <a:rPr lang="ru-RU" sz="1800" dirty="0"/>
              <a:t>Большой </a:t>
            </a:r>
          </a:p>
          <a:p>
            <a:r>
              <a:rPr lang="ru-RU" sz="1800" dirty="0"/>
              <a:t>Политика </a:t>
            </a:r>
          </a:p>
          <a:p>
            <a:r>
              <a:rPr lang="ru-RU" sz="1800" dirty="0"/>
              <a:t>Международный 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3 набор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Страна </a:t>
            </a:r>
          </a:p>
          <a:p>
            <a:r>
              <a:rPr lang="ru-RU" dirty="0"/>
              <a:t>Оценка </a:t>
            </a:r>
          </a:p>
          <a:p>
            <a:r>
              <a:rPr lang="ru-RU" dirty="0"/>
              <a:t>Возрастать </a:t>
            </a:r>
          </a:p>
          <a:p>
            <a:r>
              <a:rPr lang="ru-RU" dirty="0"/>
              <a:t>Представители </a:t>
            </a:r>
          </a:p>
          <a:p>
            <a:r>
              <a:rPr lang="ru-RU" dirty="0"/>
              <a:t>В </a:t>
            </a:r>
          </a:p>
          <a:p>
            <a:r>
              <a:rPr lang="ru-RU" dirty="0"/>
              <a:t>То есть </a:t>
            </a:r>
          </a:p>
          <a:p>
            <a:r>
              <a:rPr lang="ru-RU" dirty="0"/>
              <a:t>Мирные </a:t>
            </a:r>
          </a:p>
          <a:p>
            <a:r>
              <a:rPr lang="ru-RU" dirty="0"/>
              <a:t>Действия </a:t>
            </a:r>
          </a:p>
          <a:p>
            <a:r>
              <a:rPr lang="ru-RU" dirty="0"/>
              <a:t>Рассмотреть </a:t>
            </a:r>
          </a:p>
          <a:p>
            <a:r>
              <a:rPr lang="ru-RU" dirty="0"/>
              <a:t>Сообщение </a:t>
            </a:r>
          </a:p>
          <a:p>
            <a:r>
              <a:rPr lang="ru-RU" dirty="0"/>
              <a:t>Арабские </a:t>
            </a:r>
          </a:p>
          <a:p>
            <a:r>
              <a:rPr lang="ru-RU" dirty="0"/>
              <a:t>Из </a:t>
            </a:r>
          </a:p>
          <a:p>
            <a:r>
              <a:rPr lang="ru-RU" dirty="0"/>
              <a:t>Наладить </a:t>
            </a:r>
          </a:p>
          <a:p>
            <a:r>
              <a:rPr lang="ru-RU" dirty="0"/>
              <a:t>Эксперты </a:t>
            </a:r>
          </a:p>
          <a:p>
            <a:r>
              <a:rPr lang="ru-RU" dirty="0"/>
              <a:t>Напряжение </a:t>
            </a:r>
          </a:p>
          <a:p>
            <a:r>
              <a:rPr lang="ru-RU" dirty="0"/>
              <a:t>Помогать </a:t>
            </a:r>
          </a:p>
          <a:p>
            <a:r>
              <a:rPr lang="ru-RU" dirty="0"/>
              <a:t>Персонал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Образец правильно составленных предложений из набора слов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ru-RU" dirty="0" smtClean="0"/>
              <a:t>1. Меры</a:t>
            </a:r>
            <a:r>
              <a:rPr lang="ru-RU" dirty="0"/>
              <a:t>, принятые польскими властями в целях нормализации обстановки в Польше, вызвали приступ злобы в правых кругах. </a:t>
            </a:r>
          </a:p>
          <a:p>
            <a:pPr lvl="0">
              <a:buNone/>
            </a:pPr>
            <a:r>
              <a:rPr lang="ru-RU" dirty="0" smtClean="0"/>
              <a:t>2. В </a:t>
            </a:r>
            <a:r>
              <a:rPr lang="ru-RU" dirty="0"/>
              <a:t>условиях обострения международной обстановки, вызванной политикой империализма, прежде всего американского, большое значение приобретает единство действий социалистических стран. </a:t>
            </a:r>
          </a:p>
          <a:p>
            <a:pPr lvl="0">
              <a:buNone/>
            </a:pPr>
            <a:r>
              <a:rPr lang="ru-RU" dirty="0" smtClean="0"/>
              <a:t>3. Не </a:t>
            </a:r>
            <a:r>
              <a:rPr lang="ru-RU" dirty="0"/>
              <a:t>имеет решения. 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Если первые два предложения составлены верно, то высчитывают показатель настойчивости «</a:t>
            </a:r>
            <a:r>
              <a:rPr lang="ru-RU" dirty="0" err="1"/>
              <a:t>Рн</a:t>
            </a:r>
            <a:r>
              <a:rPr lang="ru-RU" dirty="0"/>
              <a:t>». </a:t>
            </a:r>
          </a:p>
          <a:p>
            <a:r>
              <a:rPr lang="ru-RU" dirty="0"/>
              <a:t>Показателем настойчивости служит отношение времени, потраченного на решение третьего задания, к среднему времени, потраченному на решение первых двух заданий: </a:t>
            </a:r>
          </a:p>
          <a:p>
            <a:pPr>
              <a:buNone/>
            </a:pPr>
            <a:r>
              <a:rPr lang="ru-RU" dirty="0" smtClean="0"/>
              <a:t>			Т3</a:t>
            </a:r>
          </a:p>
          <a:p>
            <a:pPr>
              <a:buNone/>
            </a:pPr>
            <a:r>
              <a:rPr lang="ru-RU" dirty="0" err="1" smtClean="0"/>
              <a:t>Рн</a:t>
            </a:r>
            <a:r>
              <a:rPr lang="ru-RU" dirty="0" smtClean="0"/>
              <a:t> =        ____________    , где</a:t>
            </a:r>
          </a:p>
          <a:p>
            <a:pPr>
              <a:buNone/>
            </a:pPr>
            <a:r>
              <a:rPr lang="ru-RU" dirty="0"/>
              <a:t>	</a:t>
            </a:r>
            <a:r>
              <a:rPr lang="ru-RU" dirty="0" smtClean="0"/>
              <a:t>	          (Т1+Т2)/2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b="1" dirty="0" smtClean="0"/>
              <a:t>     T1</a:t>
            </a:r>
            <a:r>
              <a:rPr lang="ru-RU" dirty="0" smtClean="0"/>
              <a:t> </a:t>
            </a:r>
            <a:r>
              <a:rPr lang="ru-RU" dirty="0"/>
              <a:t>– время, потраченное на составление первого предложения; </a:t>
            </a:r>
            <a:br>
              <a:rPr lang="ru-RU" dirty="0"/>
            </a:br>
            <a:r>
              <a:rPr lang="ru-RU" b="1" dirty="0"/>
              <a:t>Т2</a:t>
            </a:r>
            <a:r>
              <a:rPr lang="ru-RU" dirty="0"/>
              <a:t> – время, потраченное на составление второго предложения; </a:t>
            </a:r>
            <a:br>
              <a:rPr lang="ru-RU" dirty="0"/>
            </a:br>
            <a:r>
              <a:rPr lang="ru-RU" b="1" dirty="0"/>
              <a:t>Т3</a:t>
            </a:r>
            <a:r>
              <a:rPr lang="ru-RU" dirty="0"/>
              <a:t> – время, потраченное на попытки составить третье предложение.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Анализ результатов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smtClean="0"/>
              <a:t>	Уровень </a:t>
            </a:r>
            <a:r>
              <a:rPr lang="ru-RU" dirty="0"/>
              <a:t>настойчивости определяют по величине показателя «</a:t>
            </a:r>
            <a:r>
              <a:rPr lang="ru-RU" dirty="0" err="1"/>
              <a:t>Рн</a:t>
            </a:r>
            <a:r>
              <a:rPr lang="ru-RU" dirty="0"/>
              <a:t>» с помощью шкалы: </a:t>
            </a:r>
          </a:p>
          <a:p>
            <a:pPr>
              <a:buNone/>
            </a:pPr>
            <a:r>
              <a:rPr lang="ru-RU" dirty="0"/>
              <a:t>Величина </a:t>
            </a:r>
            <a:r>
              <a:rPr lang="ru-RU" dirty="0" err="1"/>
              <a:t>Рн</a:t>
            </a:r>
            <a:r>
              <a:rPr lang="ru-RU" dirty="0"/>
              <a:t> – уровень настойчивости:</a:t>
            </a:r>
          </a:p>
          <a:p>
            <a:r>
              <a:rPr lang="ru-RU" dirty="0"/>
              <a:t>от 0 до 1,9 – низкий уровень настойчивости;</a:t>
            </a:r>
          </a:p>
          <a:p>
            <a:r>
              <a:rPr lang="ru-RU" dirty="0"/>
              <a:t>от 2,0 до 2,9 – средний уровень настойчивости;</a:t>
            </a:r>
          </a:p>
          <a:p>
            <a:r>
              <a:rPr lang="ru-RU" dirty="0"/>
              <a:t>от 3,0 и более – высокий уровень настойчивости </a:t>
            </a:r>
          </a:p>
          <a:p>
            <a:pPr algn="just">
              <a:buNone/>
            </a:pPr>
            <a:r>
              <a:rPr lang="ru-RU" dirty="0" smtClean="0"/>
              <a:t>		В </a:t>
            </a:r>
            <a:r>
              <a:rPr lang="ru-RU" dirty="0"/>
              <a:t>ходе анализа результатов нужно учитывать длительность времени, потраченного испытуемым на решение задач. В целом, чем больше время, тем настойчивее человек. Под настойчивостью обычно понимают качество личности, связанное с умением и желанием добиваться поставленной цели, преодолевая внешние и внутренние (психологические) препятствия. Настойчивость связана с особенностями развития произвольности психических процессов. Анализируя результаты исследования, важно сопоставить их с успехами в учебной деятельности студента и принять в расчет при составлении программы развития </a:t>
            </a:r>
            <a:r>
              <a:rPr lang="ru-RU" dirty="0" err="1"/>
              <a:t>саморегуляции</a:t>
            </a:r>
            <a:r>
              <a:rPr lang="ru-RU" dirty="0"/>
              <a:t> и самовоспитания. 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158</Words>
  <Application>Microsoft Office PowerPoint</Application>
  <PresentationFormat>Экран (4:3)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Исследование настойчивости</vt:lpstr>
      <vt:lpstr>Инструкция</vt:lpstr>
      <vt:lpstr>1 набор</vt:lpstr>
      <vt:lpstr>2 набор</vt:lpstr>
      <vt:lpstr>3 набор</vt:lpstr>
      <vt:lpstr>Образец правильно составленных предложений из набора слов  </vt:lpstr>
      <vt:lpstr>Слайд 7</vt:lpstr>
      <vt:lpstr>Анализ результатов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 настойчивости</dc:title>
  <dc:creator>pedagogiki</dc:creator>
  <cp:lastModifiedBy>pedagogiki</cp:lastModifiedBy>
  <cp:revision>2</cp:revision>
  <dcterms:created xsi:type="dcterms:W3CDTF">2016-11-08T10:58:57Z</dcterms:created>
  <dcterms:modified xsi:type="dcterms:W3CDTF">2016-11-08T11:07:44Z</dcterms:modified>
</cp:coreProperties>
</file>